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2" r:id="rId5"/>
    <p:sldId id="284" r:id="rId6"/>
    <p:sldId id="302" r:id="rId7"/>
    <p:sldId id="309" r:id="rId8"/>
    <p:sldId id="303" r:id="rId9"/>
    <p:sldId id="307" r:id="rId10"/>
    <p:sldId id="310" r:id="rId11"/>
    <p:sldId id="311"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43C001-0B6D-4221-868B-09AD3592CB1B}" v="1416" dt="2022-05-21T21:00:41.318"/>
  </p1510:revLst>
</p1510:revInfo>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31" autoAdjust="0"/>
    <p:restoredTop sz="75430" autoAdjust="0"/>
  </p:normalViewPr>
  <p:slideViewPr>
    <p:cSldViewPr snapToGrid="0">
      <p:cViewPr varScale="1">
        <p:scale>
          <a:sx n="80" d="100"/>
          <a:sy n="80" d="100"/>
        </p:scale>
        <p:origin x="996" y="-2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Alves Pereira" userId="86c29462c141b737" providerId="LiveId" clId="{8A43C001-0B6D-4221-868B-09AD3592CB1B}"/>
    <pc:docChg chg="undo redo custSel modSld modMainMaster">
      <pc:chgData name="Marcelo Alves Pereira" userId="86c29462c141b737" providerId="LiveId" clId="{8A43C001-0B6D-4221-868B-09AD3592CB1B}" dt="2022-05-21T21:10:01.126" v="2295" actId="113"/>
      <pc:docMkLst>
        <pc:docMk/>
      </pc:docMkLst>
      <pc:sldChg chg="modSp mod chgLayout">
        <pc:chgData name="Marcelo Alves Pereira" userId="86c29462c141b737" providerId="LiveId" clId="{8A43C001-0B6D-4221-868B-09AD3592CB1B}" dt="2022-05-21T17:07:53.934" v="2003" actId="700"/>
        <pc:sldMkLst>
          <pc:docMk/>
          <pc:sldMk cId="3899961691" sldId="282"/>
        </pc:sldMkLst>
        <pc:spChg chg="mod ord">
          <ac:chgData name="Marcelo Alves Pereira" userId="86c29462c141b737" providerId="LiveId" clId="{8A43C001-0B6D-4221-868B-09AD3592CB1B}" dt="2022-05-21T17:07:53.934" v="2003" actId="700"/>
          <ac:spMkLst>
            <pc:docMk/>
            <pc:sldMk cId="3899961691" sldId="282"/>
            <ac:spMk id="3" creationId="{200B3D2B-613A-41BE-987D-E6A1324B456D}"/>
          </ac:spMkLst>
        </pc:spChg>
        <pc:spChg chg="mod ord">
          <ac:chgData name="Marcelo Alves Pereira" userId="86c29462c141b737" providerId="LiveId" clId="{8A43C001-0B6D-4221-868B-09AD3592CB1B}" dt="2022-05-21T17:07:53.934" v="2003" actId="700"/>
          <ac:spMkLst>
            <pc:docMk/>
            <pc:sldMk cId="3899961691" sldId="282"/>
            <ac:spMk id="4" creationId="{4772945D-CA91-4CFE-8EB7-941C7618C994}"/>
          </ac:spMkLst>
        </pc:spChg>
        <pc:picChg chg="mod ord modCrop">
          <ac:chgData name="Marcelo Alves Pereira" userId="86c29462c141b737" providerId="LiveId" clId="{8A43C001-0B6D-4221-868B-09AD3592CB1B}" dt="2022-05-21T17:07:53.934" v="2003" actId="700"/>
          <ac:picMkLst>
            <pc:docMk/>
            <pc:sldMk cId="3899961691" sldId="282"/>
            <ac:picMk id="18" creationId="{89267E02-3E5B-4BF9-9BEA-7E7BF7746835}"/>
          </ac:picMkLst>
        </pc:picChg>
      </pc:sldChg>
      <pc:sldChg chg="modSp mod">
        <pc:chgData name="Marcelo Alves Pereira" userId="86c29462c141b737" providerId="LiveId" clId="{8A43C001-0B6D-4221-868B-09AD3592CB1B}" dt="2022-05-21T20:50:05.329" v="2028" actId="20577"/>
        <pc:sldMkLst>
          <pc:docMk/>
          <pc:sldMk cId="3188837873" sldId="284"/>
        </pc:sldMkLst>
        <pc:spChg chg="mod">
          <ac:chgData name="Marcelo Alves Pereira" userId="86c29462c141b737" providerId="LiveId" clId="{8A43C001-0B6D-4221-868B-09AD3592CB1B}" dt="2022-05-21T16:13:59.302" v="39" actId="20577"/>
          <ac:spMkLst>
            <pc:docMk/>
            <pc:sldMk cId="3188837873" sldId="284"/>
            <ac:spMk id="2" creationId="{19304E83-A4F0-49C5-BB01-F5773509A2B3}"/>
          </ac:spMkLst>
        </pc:spChg>
        <pc:spChg chg="mod">
          <ac:chgData name="Marcelo Alves Pereira" userId="86c29462c141b737" providerId="LiveId" clId="{8A43C001-0B6D-4221-868B-09AD3592CB1B}" dt="2022-05-21T20:46:11.890" v="2022" actId="20577"/>
          <ac:spMkLst>
            <pc:docMk/>
            <pc:sldMk cId="3188837873" sldId="284"/>
            <ac:spMk id="3" creationId="{7CA42D59-EAD6-4F95-84F1-32A30F057856}"/>
          </ac:spMkLst>
        </pc:spChg>
        <pc:graphicFrameChg chg="mod">
          <ac:chgData name="Marcelo Alves Pereira" userId="86c29462c141b737" providerId="LiveId" clId="{8A43C001-0B6D-4221-868B-09AD3592CB1B}" dt="2022-05-21T20:50:05.329" v="2028" actId="20577"/>
          <ac:graphicFrameMkLst>
            <pc:docMk/>
            <pc:sldMk cId="3188837873" sldId="284"/>
            <ac:graphicFrameMk id="21" creationId="{6CE916BE-004A-4D02-893E-C82FEF40C4C5}"/>
          </ac:graphicFrameMkLst>
        </pc:graphicFrameChg>
        <pc:graphicFrameChg chg="mod">
          <ac:chgData name="Marcelo Alves Pereira" userId="86c29462c141b737" providerId="LiveId" clId="{8A43C001-0B6D-4221-868B-09AD3592CB1B}" dt="2022-05-21T17:04:13.084" v="1998" actId="20577"/>
          <ac:graphicFrameMkLst>
            <pc:docMk/>
            <pc:sldMk cId="3188837873" sldId="284"/>
            <ac:graphicFrameMk id="23" creationId="{B7D013DF-5E01-493B-AF39-C7726559A086}"/>
          </ac:graphicFrameMkLst>
        </pc:graphicFrameChg>
      </pc:sldChg>
      <pc:sldChg chg="modSp">
        <pc:chgData name="Marcelo Alves Pereira" userId="86c29462c141b737" providerId="LiveId" clId="{8A43C001-0B6D-4221-868B-09AD3592CB1B}" dt="2022-05-21T17:08:31.700" v="2004" actId="14826"/>
        <pc:sldMkLst>
          <pc:docMk/>
          <pc:sldMk cId="1041024363" sldId="301"/>
        </pc:sldMkLst>
        <pc:picChg chg="mod">
          <ac:chgData name="Marcelo Alves Pereira" userId="86c29462c141b737" providerId="LiveId" clId="{8A43C001-0B6D-4221-868B-09AD3592CB1B}" dt="2022-05-21T17:08:31.700" v="2004" actId="14826"/>
          <ac:picMkLst>
            <pc:docMk/>
            <pc:sldMk cId="1041024363" sldId="301"/>
            <ac:picMk id="14" creationId="{7772F1A3-155B-4904-A734-9ECE1632BB78}"/>
          </ac:picMkLst>
        </pc:picChg>
      </pc:sldChg>
      <pc:sldChg chg="addSp delSp modSp mod modClrScheme chgLayout">
        <pc:chgData name="Marcelo Alves Pereira" userId="86c29462c141b737" providerId="LiveId" clId="{8A43C001-0B6D-4221-868B-09AD3592CB1B}" dt="2022-05-21T21:10:01.126" v="2295" actId="113"/>
        <pc:sldMkLst>
          <pc:docMk/>
          <pc:sldMk cId="1283248415" sldId="302"/>
        </pc:sldMkLst>
        <pc:spChg chg="mod ord">
          <ac:chgData name="Marcelo Alves Pereira" userId="86c29462c141b737" providerId="LiveId" clId="{8A43C001-0B6D-4221-868B-09AD3592CB1B}" dt="2022-05-21T21:07:13.147" v="2236" actId="700"/>
          <ac:spMkLst>
            <pc:docMk/>
            <pc:sldMk cId="1283248415" sldId="302"/>
            <ac:spMk id="2" creationId="{19304E83-A4F0-49C5-BB01-F5773509A2B3}"/>
          </ac:spMkLst>
        </pc:spChg>
        <pc:spChg chg="mod ord">
          <ac:chgData name="Marcelo Alves Pereira" userId="86c29462c141b737" providerId="LiveId" clId="{8A43C001-0B6D-4221-868B-09AD3592CB1B}" dt="2022-05-21T21:07:13.147" v="2236" actId="700"/>
          <ac:spMkLst>
            <pc:docMk/>
            <pc:sldMk cId="1283248415" sldId="302"/>
            <ac:spMk id="3" creationId="{7CA42D59-EAD6-4F95-84F1-32A30F057856}"/>
          </ac:spMkLst>
        </pc:spChg>
        <pc:spChg chg="del mod">
          <ac:chgData name="Marcelo Alves Pereira" userId="86c29462c141b737" providerId="LiveId" clId="{8A43C001-0B6D-4221-868B-09AD3592CB1B}" dt="2022-05-21T20:59:46.826" v="2078" actId="478"/>
          <ac:spMkLst>
            <pc:docMk/>
            <pc:sldMk cId="1283248415" sldId="302"/>
            <ac:spMk id="4" creationId="{6AB259A0-0017-492F-A0DC-4B70C7052AE0}"/>
          </ac:spMkLst>
        </pc:spChg>
        <pc:spChg chg="add mod ord">
          <ac:chgData name="Marcelo Alves Pereira" userId="86c29462c141b737" providerId="LiveId" clId="{8A43C001-0B6D-4221-868B-09AD3592CB1B}" dt="2022-05-21T21:07:13.147" v="2236" actId="700"/>
          <ac:spMkLst>
            <pc:docMk/>
            <pc:sldMk cId="1283248415" sldId="302"/>
            <ac:spMk id="6" creationId="{1A2BFF7E-55DA-73D6-6029-7E95F79EDF2F}"/>
          </ac:spMkLst>
        </pc:spChg>
        <pc:spChg chg="mod ord">
          <ac:chgData name="Marcelo Alves Pereira" userId="86c29462c141b737" providerId="LiveId" clId="{8A43C001-0B6D-4221-868B-09AD3592CB1B}" dt="2022-05-21T21:10:01.126" v="2295" actId="113"/>
          <ac:spMkLst>
            <pc:docMk/>
            <pc:sldMk cId="1283248415" sldId="302"/>
            <ac:spMk id="7" creationId="{26A87885-D672-4CF9-A78D-CFE98385B03A}"/>
          </ac:spMkLst>
        </pc:spChg>
        <pc:spChg chg="mod ord">
          <ac:chgData name="Marcelo Alves Pereira" userId="86c29462c141b737" providerId="LiveId" clId="{8A43C001-0B6D-4221-868B-09AD3592CB1B}" dt="2022-05-21T21:07:13.147" v="2236" actId="700"/>
          <ac:spMkLst>
            <pc:docMk/>
            <pc:sldMk cId="1283248415" sldId="302"/>
            <ac:spMk id="8" creationId="{E6AC9832-FB01-464A-9824-61887B77997E}"/>
          </ac:spMkLst>
        </pc:spChg>
        <pc:spChg chg="add del">
          <ac:chgData name="Marcelo Alves Pereira" userId="86c29462c141b737" providerId="LiveId" clId="{8A43C001-0B6D-4221-868B-09AD3592CB1B}" dt="2022-05-21T21:00:36.838" v="2112"/>
          <ac:spMkLst>
            <pc:docMk/>
            <pc:sldMk cId="1283248415" sldId="302"/>
            <ac:spMk id="10" creationId="{3DEDC6FE-A122-BC12-89C9-7AA3DC2455D8}"/>
          </ac:spMkLst>
        </pc:spChg>
        <pc:spChg chg="add del mod">
          <ac:chgData name="Marcelo Alves Pereira" userId="86c29462c141b737" providerId="LiveId" clId="{8A43C001-0B6D-4221-868B-09AD3592CB1B}" dt="2022-05-21T20:59:50.637" v="2080"/>
          <ac:spMkLst>
            <pc:docMk/>
            <pc:sldMk cId="1283248415" sldId="302"/>
            <ac:spMk id="11" creationId="{CCBF4972-BFF6-725E-8797-A32A4F7E4952}"/>
          </ac:spMkLst>
        </pc:spChg>
        <pc:spChg chg="mod ord">
          <ac:chgData name="Marcelo Alves Pereira" userId="86c29462c141b737" providerId="LiveId" clId="{8A43C001-0B6D-4221-868B-09AD3592CB1B}" dt="2022-05-21T21:08:08.397" v="2274" actId="552"/>
          <ac:spMkLst>
            <pc:docMk/>
            <pc:sldMk cId="1283248415" sldId="302"/>
            <ac:spMk id="12" creationId="{7009E00B-F6B1-47D9-A812-7C23F52EADDA}"/>
          </ac:spMkLst>
        </pc:spChg>
        <pc:spChg chg="add del mod">
          <ac:chgData name="Marcelo Alves Pereira" userId="86c29462c141b737" providerId="LiveId" clId="{8A43C001-0B6D-4221-868B-09AD3592CB1B}" dt="2022-05-21T20:59:50.637" v="2080"/>
          <ac:spMkLst>
            <pc:docMk/>
            <pc:sldMk cId="1283248415" sldId="302"/>
            <ac:spMk id="13" creationId="{E3C10E12-047C-8EB2-9565-1598969CB567}"/>
          </ac:spMkLst>
        </pc:spChg>
        <pc:spChg chg="add mod">
          <ac:chgData name="Marcelo Alves Pereira" userId="86c29462c141b737" providerId="LiveId" clId="{8A43C001-0B6D-4221-868B-09AD3592CB1B}" dt="2022-05-21T21:07:58.582" v="2271" actId="1076"/>
          <ac:spMkLst>
            <pc:docMk/>
            <pc:sldMk cId="1283248415" sldId="302"/>
            <ac:spMk id="14" creationId="{9CA5582F-A28D-4E29-02DA-2246B7377BD9}"/>
          </ac:spMkLst>
        </pc:spChg>
        <pc:spChg chg="add del">
          <ac:chgData name="Marcelo Alves Pereira" userId="86c29462c141b737" providerId="LiveId" clId="{8A43C001-0B6D-4221-868B-09AD3592CB1B}" dt="2022-05-21T21:00:41.318" v="2114"/>
          <ac:spMkLst>
            <pc:docMk/>
            <pc:sldMk cId="1283248415" sldId="302"/>
            <ac:spMk id="15" creationId="{4B018C46-548C-AE5A-FEAD-1E40674CBD2C}"/>
          </ac:spMkLst>
        </pc:spChg>
        <pc:spChg chg="add del">
          <ac:chgData name="Marcelo Alves Pereira" userId="86c29462c141b737" providerId="LiveId" clId="{8A43C001-0B6D-4221-868B-09AD3592CB1B}" dt="2022-05-21T21:00:48.222" v="2118" actId="22"/>
          <ac:spMkLst>
            <pc:docMk/>
            <pc:sldMk cId="1283248415" sldId="302"/>
            <ac:spMk id="17" creationId="{8FCBFD42-2858-4D57-3823-1E3D546036CF}"/>
          </ac:spMkLst>
        </pc:spChg>
        <pc:spChg chg="add del mod">
          <ac:chgData name="Marcelo Alves Pereira" userId="86c29462c141b737" providerId="LiveId" clId="{8A43C001-0B6D-4221-868B-09AD3592CB1B}" dt="2022-05-21T21:01:17.409" v="2132" actId="478"/>
          <ac:spMkLst>
            <pc:docMk/>
            <pc:sldMk cId="1283248415" sldId="302"/>
            <ac:spMk id="19" creationId="{D8A31573-E1C8-A475-FDDF-37B4059FC642}"/>
          </ac:spMkLst>
        </pc:spChg>
        <pc:picChg chg="del">
          <ac:chgData name="Marcelo Alves Pereira" userId="86c29462c141b737" providerId="LiveId" clId="{8A43C001-0B6D-4221-868B-09AD3592CB1B}" dt="2022-05-21T20:58:42.027" v="2029" actId="478"/>
          <ac:picMkLst>
            <pc:docMk/>
            <pc:sldMk cId="1283248415" sldId="302"/>
            <ac:picMk id="9" creationId="{893673A1-F44A-4CFD-87B2-BC58364AEA10}"/>
          </ac:picMkLst>
        </pc:picChg>
      </pc:sldChg>
      <pc:sldMasterChg chg="modSp mod">
        <pc:chgData name="Marcelo Alves Pereira" userId="86c29462c141b737" providerId="LiveId" clId="{8A43C001-0B6D-4221-868B-09AD3592CB1B}" dt="2022-05-21T17:09:32.348" v="2020" actId="14100"/>
        <pc:sldMasterMkLst>
          <pc:docMk/>
          <pc:sldMasterMk cId="946163275" sldId="2147483648"/>
        </pc:sldMasterMkLst>
        <pc:spChg chg="mod">
          <ac:chgData name="Marcelo Alves Pereira" userId="86c29462c141b737" providerId="LiveId" clId="{8A43C001-0B6D-4221-868B-09AD3592CB1B}" dt="2022-05-21T17:09:32.348" v="2020" actId="14100"/>
          <ac:spMkLst>
            <pc:docMk/>
            <pc:sldMasterMk cId="946163275" sldId="2147483648"/>
            <ac:spMk id="21" creationId="{B3839907-C37E-4F37-B9BB-92B4A49360E6}"/>
          </ac:spMkLst>
        </pc:spChg>
      </pc:sldMaster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developer.spotify.com/documentation/web-api/" TargetMode="External"/><Relationship Id="rId1" Type="http://schemas.openxmlformats.org/officeDocument/2006/relationships/hyperlink" Target="https://spotipy.readthedocs.io/en/2.19.0/"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developer.spotify.com/documentation/web-api/" TargetMode="External"/><Relationship Id="rId1" Type="http://schemas.openxmlformats.org/officeDocument/2006/relationships/hyperlink" Target="https://spotipy.readthedocs.io/en/2.19.0/"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AU" b="1" u="sng" dirty="0">
              <a:sym typeface="Arial"/>
            </a:rPr>
            <a:t>1. Context</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4BA5E67D-2076-42AF-9753-7586F9C47F78}">
      <dgm:prSet/>
      <dgm:spPr/>
      <dgm:t>
        <a:bodyPr/>
        <a:lstStyle/>
        <a:p>
          <a:r>
            <a:rPr lang="en-AU" b="1" u="sng" dirty="0">
              <a:sym typeface="Arial"/>
            </a:rPr>
            <a:t>2. Criteria for success</a:t>
          </a:r>
        </a:p>
      </dgm:t>
    </dgm:pt>
    <dgm:pt modelId="{3BA25F0C-FEC0-4CAE-BDFD-1446280E4127}" type="parTrans" cxnId="{CCA9A3C8-AB31-46FC-85C8-B9DFC9FF652C}">
      <dgm:prSet/>
      <dgm:spPr/>
      <dgm:t>
        <a:bodyPr/>
        <a:lstStyle/>
        <a:p>
          <a:endParaRPr lang="en-US"/>
        </a:p>
      </dgm:t>
    </dgm:pt>
    <dgm:pt modelId="{9FBB53D7-FC1F-4983-9F56-2D502466E772}" type="sibTrans" cxnId="{CCA9A3C8-AB31-46FC-85C8-B9DFC9FF652C}">
      <dgm:prSet/>
      <dgm:spPr/>
      <dgm:t>
        <a:bodyPr/>
        <a:lstStyle/>
        <a:p>
          <a:endParaRPr lang="en-US"/>
        </a:p>
      </dgm:t>
    </dgm:pt>
    <dgm:pt modelId="{B47993B1-118C-4B3C-A436-07DE3E49F3E1}">
      <dgm:prSet/>
      <dgm:spPr/>
      <dgm:t>
        <a:bodyPr/>
        <a:lstStyle/>
        <a:p>
          <a:r>
            <a:rPr lang="en-AU" b="1" u="sng" dirty="0">
              <a:sym typeface="Arial"/>
            </a:rPr>
            <a:t>3. Scope of solution space</a:t>
          </a:r>
        </a:p>
      </dgm:t>
    </dgm:pt>
    <dgm:pt modelId="{254B0472-28A4-465E-BD44-B42E919DBE14}" type="parTrans" cxnId="{7DE978B1-E170-4EB4-ADEB-BC85F89683F3}">
      <dgm:prSet/>
      <dgm:spPr/>
      <dgm:t>
        <a:bodyPr/>
        <a:lstStyle/>
        <a:p>
          <a:endParaRPr lang="en-US"/>
        </a:p>
      </dgm:t>
    </dgm:pt>
    <dgm:pt modelId="{022E2E2D-D49C-4453-9599-3C064B2905D7}" type="sibTrans" cxnId="{7DE978B1-E170-4EB4-ADEB-BC85F89683F3}">
      <dgm:prSet/>
      <dgm:spPr/>
      <dgm:t>
        <a:bodyPr/>
        <a:lstStyle/>
        <a:p>
          <a:endParaRPr lang="en-US"/>
        </a:p>
      </dgm:t>
    </dgm:pt>
    <dgm:pt modelId="{4B1B1A76-6380-4BF9-8995-F86385B9EE7C}">
      <dgm:prSet/>
      <dgm:spPr/>
      <dgm:t>
        <a:bodyPr/>
        <a:lstStyle/>
        <a:p>
          <a:r>
            <a:rPr lang="en-US" dirty="0"/>
            <a:t>The models are dedicated to songs suggestions and could be applied in any system with similar data available</a:t>
          </a:r>
        </a:p>
      </dgm:t>
    </dgm:pt>
    <dgm:pt modelId="{A0DDBFA5-FA7C-41F9-BF7C-83B037FD421C}" type="parTrans" cxnId="{960CDD1E-0776-4EA7-9B5B-880BDE32B02D}">
      <dgm:prSet/>
      <dgm:spPr/>
      <dgm:t>
        <a:bodyPr/>
        <a:lstStyle/>
        <a:p>
          <a:endParaRPr lang="en-US"/>
        </a:p>
      </dgm:t>
    </dgm:pt>
    <dgm:pt modelId="{1025A632-9FFD-47C6-879D-31271F061C36}" type="sibTrans" cxnId="{960CDD1E-0776-4EA7-9B5B-880BDE32B02D}">
      <dgm:prSet/>
      <dgm:spPr/>
      <dgm:t>
        <a:bodyPr/>
        <a:lstStyle/>
        <a:p>
          <a:endParaRPr lang="en-US"/>
        </a:p>
      </dgm:t>
    </dgm:pt>
    <dgm:pt modelId="{3B0C95B7-5E3C-4952-8CEB-F698B74584F3}">
      <dgm:prSet/>
      <dgm:spPr/>
      <dgm:t>
        <a:bodyPr/>
        <a:lstStyle/>
        <a:p>
          <a:r>
            <a:rPr lang="en-US"/>
            <a:t>Recommendation systems are present in e-commerce and streaming services. Even traditional businesses can take advantage of these models to improve the experience of their customers</a:t>
          </a:r>
          <a:br>
            <a:rPr lang="en-US"/>
          </a:br>
          <a:r>
            <a:rPr lang="en-US"/>
            <a:t>Using collaborative filtering, I created recommendation systems based on the tracks’ popularity, co-occurrence of artists, albums, and tracks</a:t>
          </a:r>
          <a:endParaRPr lang="en-US" dirty="0"/>
        </a:p>
      </dgm:t>
    </dgm:pt>
    <dgm:pt modelId="{D5BDCA4A-D65A-405C-8FCF-44877DEED0EE}" type="parTrans" cxnId="{C291F915-73F4-4D1E-B89C-75F59969868F}">
      <dgm:prSet/>
      <dgm:spPr/>
      <dgm:t>
        <a:bodyPr/>
        <a:lstStyle/>
        <a:p>
          <a:endParaRPr lang="en-US"/>
        </a:p>
      </dgm:t>
    </dgm:pt>
    <dgm:pt modelId="{19BBE797-72E2-4B1E-989F-DD8EDEAF436D}" type="sibTrans" cxnId="{C291F915-73F4-4D1E-B89C-75F59969868F}">
      <dgm:prSet/>
      <dgm:spPr/>
      <dgm:t>
        <a:bodyPr/>
        <a:lstStyle/>
        <a:p>
          <a:endParaRPr lang="en-US"/>
        </a:p>
      </dgm:t>
    </dgm:pt>
    <dgm:pt modelId="{E1446F58-184B-4F26-B0FC-B1D2D2BDEABC}">
      <dgm:prSet/>
      <dgm:spPr/>
      <dgm:t>
        <a:bodyPr/>
        <a:lstStyle/>
        <a:p>
          <a:r>
            <a:rPr lang="en-US" dirty="0"/>
            <a:t>For each playlist, a part of the tracks was used as a seed to select the remaining, so they were compared to the ones previously existing in the playlist, then we counted the matches</a:t>
          </a:r>
        </a:p>
      </dgm:t>
    </dgm:pt>
    <dgm:pt modelId="{7525EE41-9B34-4030-B13F-3B158969C4DC}" type="parTrans" cxnId="{0874C69A-1200-4FEA-B137-FE265DBBE6A8}">
      <dgm:prSet/>
      <dgm:spPr/>
      <dgm:t>
        <a:bodyPr/>
        <a:lstStyle/>
        <a:p>
          <a:endParaRPr lang="en-US"/>
        </a:p>
      </dgm:t>
    </dgm:pt>
    <dgm:pt modelId="{A7D3908D-56F5-4081-9935-418B50FC4F99}" type="sibTrans" cxnId="{0874C69A-1200-4FEA-B137-FE265DBBE6A8}">
      <dgm:prSet/>
      <dgm:spPr/>
      <dgm:t>
        <a:bodyPr/>
        <a:lstStyle/>
        <a:p>
          <a:endParaRPr lang="en-US"/>
        </a:p>
      </dgm:t>
    </dgm:pt>
    <dgm:pt modelId="{08B6A9A6-97D4-47C3-B727-DD425E024021}">
      <dgm:prSet/>
      <dgm:spPr/>
      <dgm:t>
        <a:bodyPr/>
        <a:lstStyle/>
        <a:p>
          <a:pPr>
            <a:buFont typeface="Times New Roman" panose="02020603050405020304" pitchFamily="18" charset="0"/>
            <a:buChar char="•"/>
          </a:pPr>
          <a:r>
            <a:rPr lang="en-US" dirty="0"/>
            <a:t>Spotify users’ playlists were randomly selected to perform this task. I filtered only US users and playlists created between 2018-2021</a:t>
          </a:r>
        </a:p>
      </dgm:t>
    </dgm:pt>
    <dgm:pt modelId="{06763C36-C8FD-4043-81B8-12080D0D3609}" type="parTrans" cxnId="{F31C5254-E9A8-4FBE-A515-8C2C4D354E2C}">
      <dgm:prSet/>
      <dgm:spPr/>
      <dgm:t>
        <a:bodyPr/>
        <a:lstStyle/>
        <a:p>
          <a:endParaRPr lang="en-US"/>
        </a:p>
      </dgm:t>
    </dgm:pt>
    <dgm:pt modelId="{80C12337-C242-4553-8B87-89E8745E5485}" type="sibTrans" cxnId="{F31C5254-E9A8-4FBE-A515-8C2C4D354E2C}">
      <dgm:prSet/>
      <dgm:spPr/>
      <dgm:t>
        <a:bodyPr/>
        <a:lstStyle/>
        <a:p>
          <a:endParaRPr lang="en-US"/>
        </a:p>
      </dgm:t>
    </dgm:pt>
    <dgm:pt modelId="{FA2182B5-4F36-4EBE-A6C1-F6C961AB39FC}" type="pres">
      <dgm:prSet presAssocID="{7899CBC6-261B-48DC-AC9D-30CBABE2B020}" presName="linear" presStyleCnt="0">
        <dgm:presLayoutVars>
          <dgm:dir/>
          <dgm:animLvl val="lvl"/>
          <dgm:resizeHandles val="exact"/>
        </dgm:presLayoutVars>
      </dgm:prSet>
      <dgm:spPr/>
    </dgm:pt>
    <dgm:pt modelId="{6E450C25-4CD0-4EB3-9E2E-5526741B41BA}" type="pres">
      <dgm:prSet presAssocID="{0175A6B0-EEA3-412F-BA90-31B7D49805DE}" presName="parentLin" presStyleCnt="0"/>
      <dgm:spPr/>
    </dgm:pt>
    <dgm:pt modelId="{7A8A98EA-E5BD-4EDF-BC42-55E072ECACF0}" type="pres">
      <dgm:prSet presAssocID="{0175A6B0-EEA3-412F-BA90-31B7D49805DE}" presName="parentLeftMargin" presStyleLbl="node1" presStyleIdx="0" presStyleCnt="3"/>
      <dgm:spPr/>
    </dgm:pt>
    <dgm:pt modelId="{2C900FB2-5336-4973-9769-6D6F487433E0}" type="pres">
      <dgm:prSet presAssocID="{0175A6B0-EEA3-412F-BA90-31B7D49805DE}" presName="parentText" presStyleLbl="node1" presStyleIdx="0" presStyleCnt="3">
        <dgm:presLayoutVars>
          <dgm:chMax val="0"/>
          <dgm:bulletEnabled val="1"/>
        </dgm:presLayoutVars>
      </dgm:prSet>
      <dgm:spPr/>
    </dgm:pt>
    <dgm:pt modelId="{BADFE3E0-863F-4517-9F63-14FFB715B058}" type="pres">
      <dgm:prSet presAssocID="{0175A6B0-EEA3-412F-BA90-31B7D49805DE}" presName="negativeSpace" presStyleCnt="0"/>
      <dgm:spPr/>
    </dgm:pt>
    <dgm:pt modelId="{1FC87CA2-CADB-40D9-986C-283770CCF8A9}" type="pres">
      <dgm:prSet presAssocID="{0175A6B0-EEA3-412F-BA90-31B7D49805DE}" presName="childText" presStyleLbl="conFgAcc1" presStyleIdx="0" presStyleCnt="3">
        <dgm:presLayoutVars>
          <dgm:bulletEnabled val="1"/>
        </dgm:presLayoutVars>
      </dgm:prSet>
      <dgm:spPr/>
    </dgm:pt>
    <dgm:pt modelId="{A5F8F07C-4A82-44F2-93A7-79F83433BCD3}" type="pres">
      <dgm:prSet presAssocID="{E351D51D-4890-4BA7-A903-5B77196F8FEB}" presName="spaceBetweenRectangles" presStyleCnt="0"/>
      <dgm:spPr/>
    </dgm:pt>
    <dgm:pt modelId="{DA603980-8956-414B-B265-00BEE4984CFF}" type="pres">
      <dgm:prSet presAssocID="{4BA5E67D-2076-42AF-9753-7586F9C47F78}" presName="parentLin" presStyleCnt="0"/>
      <dgm:spPr/>
    </dgm:pt>
    <dgm:pt modelId="{C165CBF9-837C-4180-A8B2-323FDA0F114E}" type="pres">
      <dgm:prSet presAssocID="{4BA5E67D-2076-42AF-9753-7586F9C47F78}" presName="parentLeftMargin" presStyleLbl="node1" presStyleIdx="0" presStyleCnt="3"/>
      <dgm:spPr/>
    </dgm:pt>
    <dgm:pt modelId="{A10EC9AE-5291-40E3-8E0B-6CAA3C461BAB}" type="pres">
      <dgm:prSet presAssocID="{4BA5E67D-2076-42AF-9753-7586F9C47F78}" presName="parentText" presStyleLbl="node1" presStyleIdx="1" presStyleCnt="3">
        <dgm:presLayoutVars>
          <dgm:chMax val="0"/>
          <dgm:bulletEnabled val="1"/>
        </dgm:presLayoutVars>
      </dgm:prSet>
      <dgm:spPr/>
    </dgm:pt>
    <dgm:pt modelId="{D4FC5F1C-5D74-4861-A6E2-38A62C64B210}" type="pres">
      <dgm:prSet presAssocID="{4BA5E67D-2076-42AF-9753-7586F9C47F78}" presName="negativeSpace" presStyleCnt="0"/>
      <dgm:spPr/>
    </dgm:pt>
    <dgm:pt modelId="{0490FBE6-B0B1-4FE5-92CD-474127DF6ECC}" type="pres">
      <dgm:prSet presAssocID="{4BA5E67D-2076-42AF-9753-7586F9C47F78}" presName="childText" presStyleLbl="conFgAcc1" presStyleIdx="1" presStyleCnt="3">
        <dgm:presLayoutVars>
          <dgm:bulletEnabled val="1"/>
        </dgm:presLayoutVars>
      </dgm:prSet>
      <dgm:spPr/>
    </dgm:pt>
    <dgm:pt modelId="{ADD088F6-0D34-4859-AA14-06F7E9BB3249}" type="pres">
      <dgm:prSet presAssocID="{9FBB53D7-FC1F-4983-9F56-2D502466E772}" presName="spaceBetweenRectangles" presStyleCnt="0"/>
      <dgm:spPr/>
    </dgm:pt>
    <dgm:pt modelId="{2ED04C95-D36A-43F3-8FC1-27154C0A1977}" type="pres">
      <dgm:prSet presAssocID="{B47993B1-118C-4B3C-A436-07DE3E49F3E1}" presName="parentLin" presStyleCnt="0"/>
      <dgm:spPr/>
    </dgm:pt>
    <dgm:pt modelId="{D0FF4AD6-9650-4DFF-A207-802D2726C934}" type="pres">
      <dgm:prSet presAssocID="{B47993B1-118C-4B3C-A436-07DE3E49F3E1}" presName="parentLeftMargin" presStyleLbl="node1" presStyleIdx="1" presStyleCnt="3"/>
      <dgm:spPr/>
    </dgm:pt>
    <dgm:pt modelId="{103B947A-C687-4CC6-B64A-3B2E335787E5}" type="pres">
      <dgm:prSet presAssocID="{B47993B1-118C-4B3C-A436-07DE3E49F3E1}" presName="parentText" presStyleLbl="node1" presStyleIdx="2" presStyleCnt="3">
        <dgm:presLayoutVars>
          <dgm:chMax val="0"/>
          <dgm:bulletEnabled val="1"/>
        </dgm:presLayoutVars>
      </dgm:prSet>
      <dgm:spPr/>
    </dgm:pt>
    <dgm:pt modelId="{D90E9212-DC42-43A3-80AE-222EA233434C}" type="pres">
      <dgm:prSet presAssocID="{B47993B1-118C-4B3C-A436-07DE3E49F3E1}" presName="negativeSpace" presStyleCnt="0"/>
      <dgm:spPr/>
    </dgm:pt>
    <dgm:pt modelId="{41536E6F-4ED6-461F-8684-73F41C52EFCA}" type="pres">
      <dgm:prSet presAssocID="{B47993B1-118C-4B3C-A436-07DE3E49F3E1}" presName="childText" presStyleLbl="conFgAcc1" presStyleIdx="2" presStyleCnt="3">
        <dgm:presLayoutVars>
          <dgm:bulletEnabled val="1"/>
        </dgm:presLayoutVars>
      </dgm:prSet>
      <dgm:spPr/>
    </dgm:pt>
  </dgm:ptLst>
  <dgm:cxnLst>
    <dgm:cxn modelId="{C291F915-73F4-4D1E-B89C-75F59969868F}" srcId="{0175A6B0-EEA3-412F-BA90-31B7D49805DE}" destId="{3B0C95B7-5E3C-4952-8CEB-F698B74584F3}" srcOrd="0" destOrd="0" parTransId="{D5BDCA4A-D65A-405C-8FCF-44877DEED0EE}" sibTransId="{19BBE797-72E2-4B1E-989F-DD8EDEAF436D}"/>
    <dgm:cxn modelId="{960CDD1E-0776-4EA7-9B5B-880BDE32B02D}" srcId="{B47993B1-118C-4B3C-A436-07DE3E49F3E1}" destId="{4B1B1A76-6380-4BF9-8995-F86385B9EE7C}" srcOrd="0" destOrd="0" parTransId="{A0DDBFA5-FA7C-41F9-BF7C-83B037FD421C}" sibTransId="{1025A632-9FFD-47C6-879D-31271F061C36}"/>
    <dgm:cxn modelId="{4252DE3E-5F52-490F-87CD-2BA5F037CBD9}" type="presOf" srcId="{B47993B1-118C-4B3C-A436-07DE3E49F3E1}" destId="{D0FF4AD6-9650-4DFF-A207-802D2726C934}" srcOrd="0" destOrd="0" presId="urn:microsoft.com/office/officeart/2005/8/layout/list1"/>
    <dgm:cxn modelId="{F31C5254-E9A8-4FBE-A515-8C2C4D354E2C}" srcId="{0175A6B0-EEA3-412F-BA90-31B7D49805DE}" destId="{08B6A9A6-97D4-47C3-B727-DD425E024021}" srcOrd="1" destOrd="0" parTransId="{06763C36-C8FD-4043-81B8-12080D0D3609}" sibTransId="{80C12337-C242-4553-8B87-89E8745E5485}"/>
    <dgm:cxn modelId="{0205F476-8489-4F12-A9D5-0413F9BD2391}" type="presOf" srcId="{7899CBC6-261B-48DC-AC9D-30CBABE2B020}" destId="{FA2182B5-4F36-4EBE-A6C1-F6C961AB39FC}" srcOrd="0" destOrd="0" presId="urn:microsoft.com/office/officeart/2005/8/layout/list1"/>
    <dgm:cxn modelId="{F332A285-EC65-4ADC-B7DF-3D0AF0B30FD6}" type="presOf" srcId="{0175A6B0-EEA3-412F-BA90-31B7D49805DE}" destId="{7A8A98EA-E5BD-4EDF-BC42-55E072ECACF0}" srcOrd="0" destOrd="0" presId="urn:microsoft.com/office/officeart/2005/8/layout/list1"/>
    <dgm:cxn modelId="{0874C69A-1200-4FEA-B137-FE265DBBE6A8}" srcId="{4BA5E67D-2076-42AF-9753-7586F9C47F78}" destId="{E1446F58-184B-4F26-B0FC-B1D2D2BDEABC}" srcOrd="0" destOrd="0" parTransId="{7525EE41-9B34-4030-B13F-3B158969C4DC}" sibTransId="{A7D3908D-56F5-4081-9935-418B50FC4F99}"/>
    <dgm:cxn modelId="{647984A1-14DD-425F-B17E-15B879EB9750}" type="presOf" srcId="{3B0C95B7-5E3C-4952-8CEB-F698B74584F3}" destId="{1FC87CA2-CADB-40D9-986C-283770CCF8A9}" srcOrd="0" destOrd="0" presId="urn:microsoft.com/office/officeart/2005/8/layout/list1"/>
    <dgm:cxn modelId="{96DDACA1-6E8C-4EFA-876E-E8EE0880D0C8}" type="presOf" srcId="{0175A6B0-EEA3-412F-BA90-31B7D49805DE}" destId="{2C900FB2-5336-4973-9769-6D6F487433E0}" srcOrd="1" destOrd="0" presId="urn:microsoft.com/office/officeart/2005/8/layout/list1"/>
    <dgm:cxn modelId="{0025CBA3-16C9-4E17-9BA7-2683E5D01016}" type="presOf" srcId="{E1446F58-184B-4F26-B0FC-B1D2D2BDEABC}" destId="{0490FBE6-B0B1-4FE5-92CD-474127DF6ECC}" srcOrd="0" destOrd="0" presId="urn:microsoft.com/office/officeart/2005/8/layout/list1"/>
    <dgm:cxn modelId="{0C2D6BA8-0081-4ED7-8EA2-75246A5BFA4D}" type="presOf" srcId="{4BA5E67D-2076-42AF-9753-7586F9C47F78}" destId="{A10EC9AE-5291-40E3-8E0B-6CAA3C461BAB}" srcOrd="1" destOrd="0" presId="urn:microsoft.com/office/officeart/2005/8/layout/list1"/>
    <dgm:cxn modelId="{222D73B1-850D-4424-80EA-078C8E82A2F4}" srcId="{7899CBC6-261B-48DC-AC9D-30CBABE2B020}" destId="{0175A6B0-EEA3-412F-BA90-31B7D49805DE}" srcOrd="0" destOrd="0" parTransId="{838BDAB5-3FCF-42E5-8EAE-969840B29DE2}" sibTransId="{E351D51D-4890-4BA7-A903-5B77196F8FEB}"/>
    <dgm:cxn modelId="{7DE978B1-E170-4EB4-ADEB-BC85F89683F3}" srcId="{7899CBC6-261B-48DC-AC9D-30CBABE2B020}" destId="{B47993B1-118C-4B3C-A436-07DE3E49F3E1}" srcOrd="2" destOrd="0" parTransId="{254B0472-28A4-465E-BD44-B42E919DBE14}" sibTransId="{022E2E2D-D49C-4453-9599-3C064B2905D7}"/>
    <dgm:cxn modelId="{69E4A6B1-D95C-409A-93B3-7C53D449DA12}" type="presOf" srcId="{B47993B1-118C-4B3C-A436-07DE3E49F3E1}" destId="{103B947A-C687-4CC6-B64A-3B2E335787E5}" srcOrd="1" destOrd="0" presId="urn:microsoft.com/office/officeart/2005/8/layout/list1"/>
    <dgm:cxn modelId="{EFA715B8-F6C2-4AAE-ACC7-3A5B89C4865A}" type="presOf" srcId="{08B6A9A6-97D4-47C3-B727-DD425E024021}" destId="{1FC87CA2-CADB-40D9-986C-283770CCF8A9}" srcOrd="0" destOrd="1" presId="urn:microsoft.com/office/officeart/2005/8/layout/list1"/>
    <dgm:cxn modelId="{E856E4C3-9631-4115-8339-2A6A1B2C8D8B}" type="presOf" srcId="{4BA5E67D-2076-42AF-9753-7586F9C47F78}" destId="{C165CBF9-837C-4180-A8B2-323FDA0F114E}" srcOrd="0" destOrd="0" presId="urn:microsoft.com/office/officeart/2005/8/layout/list1"/>
    <dgm:cxn modelId="{CCA9A3C8-AB31-46FC-85C8-B9DFC9FF652C}" srcId="{7899CBC6-261B-48DC-AC9D-30CBABE2B020}" destId="{4BA5E67D-2076-42AF-9753-7586F9C47F78}" srcOrd="1" destOrd="0" parTransId="{3BA25F0C-FEC0-4CAE-BDFD-1446280E4127}" sibTransId="{9FBB53D7-FC1F-4983-9F56-2D502466E772}"/>
    <dgm:cxn modelId="{C20B06EE-7A66-4470-A12C-01CE6484E561}" type="presOf" srcId="{4B1B1A76-6380-4BF9-8995-F86385B9EE7C}" destId="{41536E6F-4ED6-461F-8684-73F41C52EFCA}" srcOrd="0" destOrd="0" presId="urn:microsoft.com/office/officeart/2005/8/layout/list1"/>
    <dgm:cxn modelId="{3A22ED9F-A638-492F-B8A4-3E292A4553AD}" type="presParOf" srcId="{FA2182B5-4F36-4EBE-A6C1-F6C961AB39FC}" destId="{6E450C25-4CD0-4EB3-9E2E-5526741B41BA}" srcOrd="0" destOrd="0" presId="urn:microsoft.com/office/officeart/2005/8/layout/list1"/>
    <dgm:cxn modelId="{D200374C-8022-4504-BA07-665E9DED91CF}" type="presParOf" srcId="{6E450C25-4CD0-4EB3-9E2E-5526741B41BA}" destId="{7A8A98EA-E5BD-4EDF-BC42-55E072ECACF0}" srcOrd="0" destOrd="0" presId="urn:microsoft.com/office/officeart/2005/8/layout/list1"/>
    <dgm:cxn modelId="{ED80B85F-1062-48FD-A580-BC4E63181CB8}" type="presParOf" srcId="{6E450C25-4CD0-4EB3-9E2E-5526741B41BA}" destId="{2C900FB2-5336-4973-9769-6D6F487433E0}" srcOrd="1" destOrd="0" presId="urn:microsoft.com/office/officeart/2005/8/layout/list1"/>
    <dgm:cxn modelId="{19D785F3-9412-4F06-B6CE-D9E6EC53CF6E}" type="presParOf" srcId="{FA2182B5-4F36-4EBE-A6C1-F6C961AB39FC}" destId="{BADFE3E0-863F-4517-9F63-14FFB715B058}" srcOrd="1" destOrd="0" presId="urn:microsoft.com/office/officeart/2005/8/layout/list1"/>
    <dgm:cxn modelId="{F849BE16-5FFC-4D7B-BE8A-FDE1BDCE16E7}" type="presParOf" srcId="{FA2182B5-4F36-4EBE-A6C1-F6C961AB39FC}" destId="{1FC87CA2-CADB-40D9-986C-283770CCF8A9}" srcOrd="2" destOrd="0" presId="urn:microsoft.com/office/officeart/2005/8/layout/list1"/>
    <dgm:cxn modelId="{535FC5CA-DA0D-4F9C-B4CE-839BCF0DE54A}" type="presParOf" srcId="{FA2182B5-4F36-4EBE-A6C1-F6C961AB39FC}" destId="{A5F8F07C-4A82-44F2-93A7-79F83433BCD3}" srcOrd="3" destOrd="0" presId="urn:microsoft.com/office/officeart/2005/8/layout/list1"/>
    <dgm:cxn modelId="{20686B17-0B1D-47B5-A14B-997F13357471}" type="presParOf" srcId="{FA2182B5-4F36-4EBE-A6C1-F6C961AB39FC}" destId="{DA603980-8956-414B-B265-00BEE4984CFF}" srcOrd="4" destOrd="0" presId="urn:microsoft.com/office/officeart/2005/8/layout/list1"/>
    <dgm:cxn modelId="{1138523B-9D2B-492D-862E-628B9D37E3C5}" type="presParOf" srcId="{DA603980-8956-414B-B265-00BEE4984CFF}" destId="{C165CBF9-837C-4180-A8B2-323FDA0F114E}" srcOrd="0" destOrd="0" presId="urn:microsoft.com/office/officeart/2005/8/layout/list1"/>
    <dgm:cxn modelId="{B69E2D66-ACBA-4467-A7D8-EB1DA5EED029}" type="presParOf" srcId="{DA603980-8956-414B-B265-00BEE4984CFF}" destId="{A10EC9AE-5291-40E3-8E0B-6CAA3C461BAB}" srcOrd="1" destOrd="0" presId="urn:microsoft.com/office/officeart/2005/8/layout/list1"/>
    <dgm:cxn modelId="{41E33243-FFD2-4287-8530-90A759562184}" type="presParOf" srcId="{FA2182B5-4F36-4EBE-A6C1-F6C961AB39FC}" destId="{D4FC5F1C-5D74-4861-A6E2-38A62C64B210}" srcOrd="5" destOrd="0" presId="urn:microsoft.com/office/officeart/2005/8/layout/list1"/>
    <dgm:cxn modelId="{AFD2CEF4-B082-4E8B-B60D-D4775F2BF619}" type="presParOf" srcId="{FA2182B5-4F36-4EBE-A6C1-F6C961AB39FC}" destId="{0490FBE6-B0B1-4FE5-92CD-474127DF6ECC}" srcOrd="6" destOrd="0" presId="urn:microsoft.com/office/officeart/2005/8/layout/list1"/>
    <dgm:cxn modelId="{5E2D79FD-2C3E-45BA-99AE-F8A259A2D36D}" type="presParOf" srcId="{FA2182B5-4F36-4EBE-A6C1-F6C961AB39FC}" destId="{ADD088F6-0D34-4859-AA14-06F7E9BB3249}" srcOrd="7" destOrd="0" presId="urn:microsoft.com/office/officeart/2005/8/layout/list1"/>
    <dgm:cxn modelId="{81611E8A-EC86-4792-A7DD-799A41E9996F}" type="presParOf" srcId="{FA2182B5-4F36-4EBE-A6C1-F6C961AB39FC}" destId="{2ED04C95-D36A-43F3-8FC1-27154C0A1977}" srcOrd="8" destOrd="0" presId="urn:microsoft.com/office/officeart/2005/8/layout/list1"/>
    <dgm:cxn modelId="{F193BD66-2CE9-480C-B213-44B47EC3AA70}" type="presParOf" srcId="{2ED04C95-D36A-43F3-8FC1-27154C0A1977}" destId="{D0FF4AD6-9650-4DFF-A207-802D2726C934}" srcOrd="0" destOrd="0" presId="urn:microsoft.com/office/officeart/2005/8/layout/list1"/>
    <dgm:cxn modelId="{B9082B15-53AF-4808-8425-3E74FD9AA12A}" type="presParOf" srcId="{2ED04C95-D36A-43F3-8FC1-27154C0A1977}" destId="{103B947A-C687-4CC6-B64A-3B2E335787E5}" srcOrd="1" destOrd="0" presId="urn:microsoft.com/office/officeart/2005/8/layout/list1"/>
    <dgm:cxn modelId="{FEA86EB5-0DE7-40CD-9B4D-21E8A4794EFF}" type="presParOf" srcId="{FA2182B5-4F36-4EBE-A6C1-F6C961AB39FC}" destId="{D90E9212-DC42-43A3-80AE-222EA233434C}" srcOrd="9" destOrd="0" presId="urn:microsoft.com/office/officeart/2005/8/layout/list1"/>
    <dgm:cxn modelId="{614BCD12-FA0C-4CFA-BF71-A80D8F1B8264}" type="presParOf" srcId="{FA2182B5-4F36-4EBE-A6C1-F6C961AB39FC}" destId="{41536E6F-4ED6-461F-8684-73F41C52EF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US" b="1" u="sng" dirty="0">
              <a:sym typeface="Arial"/>
            </a:rPr>
            <a:t>4. Constraints within solution space</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028240F2-8228-48EE-B01B-E5C4A36098CE}">
      <dgm:prSet/>
      <dgm:spPr/>
      <dgm:t>
        <a:bodyPr/>
        <a:lstStyle/>
        <a:p>
          <a:pPr>
            <a:buFont typeface="Arial" panose="020B0604020202020204" pitchFamily="34" charset="0"/>
            <a:buChar char="•"/>
          </a:pPr>
          <a:r>
            <a:rPr lang="en-US" dirty="0">
              <a:sym typeface="Arial"/>
            </a:rPr>
            <a:t>Reduced data sample compared to the universe of information that is available for the music industry</a:t>
          </a:r>
        </a:p>
      </dgm:t>
    </dgm:pt>
    <dgm:pt modelId="{D5321E2E-543D-429D-ADE0-C4D4FB9EFEB2}" type="parTrans" cxnId="{F38FB251-781D-4435-B799-B9196F39C976}">
      <dgm:prSet/>
      <dgm:spPr/>
      <dgm:t>
        <a:bodyPr/>
        <a:lstStyle/>
        <a:p>
          <a:endParaRPr lang="en-US"/>
        </a:p>
      </dgm:t>
    </dgm:pt>
    <dgm:pt modelId="{68E196A3-E885-4AC4-94C8-235F1B402966}" type="sibTrans" cxnId="{F38FB251-781D-4435-B799-B9196F39C976}">
      <dgm:prSet/>
      <dgm:spPr/>
      <dgm:t>
        <a:bodyPr/>
        <a:lstStyle/>
        <a:p>
          <a:endParaRPr lang="en-US"/>
        </a:p>
      </dgm:t>
    </dgm:pt>
    <dgm:pt modelId="{15F889A4-6BCA-4227-8299-F0757F4B1C2C}">
      <dgm:prSet/>
      <dgm:spPr/>
      <dgm:t>
        <a:bodyPr/>
        <a:lstStyle/>
        <a:p>
          <a:pPr>
            <a:buFont typeface="+mj-lt"/>
            <a:buAutoNum type="arabicPeriod"/>
          </a:pPr>
          <a:r>
            <a:rPr lang="en-US" b="1" u="sng" dirty="0">
              <a:sym typeface="Arial"/>
            </a:rPr>
            <a:t>5. Stakeholders to provide key insight</a:t>
          </a:r>
          <a:endParaRPr lang="en-US" dirty="0">
            <a:sym typeface="Arial"/>
          </a:endParaRPr>
        </a:p>
      </dgm:t>
    </dgm:pt>
    <dgm:pt modelId="{0BA8F556-A7E0-41BC-B139-958F355F0FE8}" type="parTrans" cxnId="{E77AA583-1840-4FF3-9DFE-BFF7D108C182}">
      <dgm:prSet/>
      <dgm:spPr/>
      <dgm:t>
        <a:bodyPr/>
        <a:lstStyle/>
        <a:p>
          <a:endParaRPr lang="en-US"/>
        </a:p>
      </dgm:t>
    </dgm:pt>
    <dgm:pt modelId="{CF289AB8-BEA7-4196-B277-DF355C883E36}" type="sibTrans" cxnId="{E77AA583-1840-4FF3-9DFE-BFF7D108C182}">
      <dgm:prSet/>
      <dgm:spPr/>
      <dgm:t>
        <a:bodyPr/>
        <a:lstStyle/>
        <a:p>
          <a:endParaRPr lang="en-US"/>
        </a:p>
      </dgm:t>
    </dgm:pt>
    <dgm:pt modelId="{B1D67659-42A3-4CA2-BD30-89AF96120EA1}">
      <dgm:prSet/>
      <dgm:spPr/>
      <dgm:t>
        <a:bodyPr/>
        <a:lstStyle/>
        <a:p>
          <a:pPr>
            <a:buFont typeface="Arial" panose="020B0604020202020204" pitchFamily="34" charset="0"/>
            <a:buChar char="•"/>
          </a:pPr>
          <a:r>
            <a:rPr lang="en-US" dirty="0">
              <a:sym typeface="Arial"/>
            </a:rPr>
            <a:t>Business leaders willing to improve the model of business by including data-driven decisions</a:t>
          </a:r>
        </a:p>
      </dgm:t>
    </dgm:pt>
    <dgm:pt modelId="{2E36357D-CF63-40BB-9434-D8FEAC4E3B2B}" type="parTrans" cxnId="{6D70F44B-81A9-460F-91A6-1704BECAC03F}">
      <dgm:prSet/>
      <dgm:spPr/>
      <dgm:t>
        <a:bodyPr/>
        <a:lstStyle/>
        <a:p>
          <a:endParaRPr lang="en-US"/>
        </a:p>
      </dgm:t>
    </dgm:pt>
    <dgm:pt modelId="{3D807715-A962-49FC-940C-6A61CA33AFC1}" type="sibTrans" cxnId="{6D70F44B-81A9-460F-91A6-1704BECAC03F}">
      <dgm:prSet/>
      <dgm:spPr/>
      <dgm:t>
        <a:bodyPr/>
        <a:lstStyle/>
        <a:p>
          <a:endParaRPr lang="en-US"/>
        </a:p>
      </dgm:t>
    </dgm:pt>
    <dgm:pt modelId="{BC542D55-1574-4891-8D41-4D91DCA2550A}">
      <dgm:prSet/>
      <dgm:spPr/>
      <dgm:t>
        <a:bodyPr/>
        <a:lstStyle/>
        <a:p>
          <a:pPr>
            <a:buFont typeface="+mj-lt"/>
            <a:buAutoNum type="arabicPeriod"/>
          </a:pPr>
          <a:r>
            <a:rPr lang="en-US" b="1" u="sng" dirty="0">
              <a:sym typeface="Arial"/>
            </a:rPr>
            <a:t>6. Key data sources </a:t>
          </a:r>
        </a:p>
      </dgm:t>
    </dgm:pt>
    <dgm:pt modelId="{CD43EAC2-735C-4E1E-92D4-4BE6750A9D4A}" type="parTrans" cxnId="{DD9CE1C8-F21F-4FF7-9A27-A9CA7170D2A6}">
      <dgm:prSet/>
      <dgm:spPr/>
      <dgm:t>
        <a:bodyPr/>
        <a:lstStyle/>
        <a:p>
          <a:endParaRPr lang="en-US"/>
        </a:p>
      </dgm:t>
    </dgm:pt>
    <dgm:pt modelId="{1E8AF920-1A4C-4322-BAC4-BD270F4EC4F2}" type="sibTrans" cxnId="{DD9CE1C8-F21F-4FF7-9A27-A9CA7170D2A6}">
      <dgm:prSet/>
      <dgm:spPr/>
      <dgm:t>
        <a:bodyPr/>
        <a:lstStyle/>
        <a:p>
          <a:endParaRPr lang="en-US"/>
        </a:p>
      </dgm:t>
    </dgm:pt>
    <dgm:pt modelId="{6265ABA4-67D6-4132-934C-F908A3FE8C2B}">
      <dgm:prSet/>
      <dgm:spPr/>
      <dgm:t>
        <a:bodyPr/>
        <a:lstStyle/>
        <a:p>
          <a:pPr>
            <a:buFont typeface="Arial" panose="020B0604020202020204" pitchFamily="34" charset="0"/>
            <a:buChar char="•"/>
          </a:pPr>
          <a:r>
            <a:rPr lang="en-US" b="0" i="0" dirty="0"/>
            <a:t>API Spotipy:</a:t>
          </a:r>
          <a:endParaRPr lang="en-US" dirty="0">
            <a:sym typeface="Arial"/>
          </a:endParaRPr>
        </a:p>
      </dgm:t>
    </dgm:pt>
    <dgm:pt modelId="{D5AD1093-3CCB-4AF9-99EC-1C8818956CE5}" type="parTrans" cxnId="{E390D838-3D18-4B0B-9EB9-F2AD0ACD9957}">
      <dgm:prSet/>
      <dgm:spPr/>
      <dgm:t>
        <a:bodyPr/>
        <a:lstStyle/>
        <a:p>
          <a:endParaRPr lang="en-US"/>
        </a:p>
      </dgm:t>
    </dgm:pt>
    <dgm:pt modelId="{785BB82E-6EDC-4344-A495-3BB2D238CC3B}" type="sibTrans" cxnId="{E390D838-3D18-4B0B-9EB9-F2AD0ACD9957}">
      <dgm:prSet/>
      <dgm:spPr/>
      <dgm:t>
        <a:bodyPr/>
        <a:lstStyle/>
        <a:p>
          <a:endParaRPr lang="en-US"/>
        </a:p>
      </dgm:t>
    </dgm:pt>
    <dgm:pt modelId="{E21E6DB8-4075-43A0-B1A7-BDF2A866ACF7}">
      <dgm:prSet/>
      <dgm:spPr/>
      <dgm:t>
        <a:bodyPr/>
        <a:lstStyle/>
        <a:p>
          <a:pPr>
            <a:buFont typeface="Arial" panose="020B0604020202020204" pitchFamily="34" charset="0"/>
            <a:buChar char="•"/>
          </a:pPr>
          <a:r>
            <a:rPr lang="en-US" b="0" i="0" dirty="0">
              <a:hlinkClick xmlns:r="http://schemas.openxmlformats.org/officeDocument/2006/relationships" r:id="rId1"/>
            </a:rPr>
            <a:t>https://spotipy.readthedocs.io/en/2.19.0/</a:t>
          </a:r>
          <a:endParaRPr lang="en-US" b="0" i="0" dirty="0"/>
        </a:p>
      </dgm:t>
    </dgm:pt>
    <dgm:pt modelId="{916E36A0-85DA-4F7D-90CA-BB3D4A69CD47}" type="parTrans" cxnId="{42951074-863B-485B-8DF2-8D53832C9162}">
      <dgm:prSet/>
      <dgm:spPr/>
      <dgm:t>
        <a:bodyPr/>
        <a:lstStyle/>
        <a:p>
          <a:endParaRPr lang="en-US"/>
        </a:p>
      </dgm:t>
    </dgm:pt>
    <dgm:pt modelId="{D762DA01-80D4-4C16-A1DB-17A143524190}" type="sibTrans" cxnId="{42951074-863B-485B-8DF2-8D53832C9162}">
      <dgm:prSet/>
      <dgm:spPr/>
      <dgm:t>
        <a:bodyPr/>
        <a:lstStyle/>
        <a:p>
          <a:endParaRPr lang="en-US"/>
        </a:p>
      </dgm:t>
    </dgm:pt>
    <dgm:pt modelId="{02360584-7FC7-475C-9C31-9FF68B501712}">
      <dgm:prSet/>
      <dgm:spPr/>
      <dgm:t>
        <a:bodyPr/>
        <a:lstStyle/>
        <a:p>
          <a:pPr>
            <a:buFont typeface="Arial" panose="020B0604020202020204" pitchFamily="34" charset="0"/>
            <a:buChar char="•"/>
          </a:pPr>
          <a:r>
            <a:rPr lang="en-US" b="0" i="0" dirty="0">
              <a:hlinkClick xmlns:r="http://schemas.openxmlformats.org/officeDocument/2006/relationships" r:id="rId2"/>
            </a:rPr>
            <a:t>https://developer.spotify.com/documentation/web-api/</a:t>
          </a:r>
          <a:endParaRPr lang="en-US" b="0" i="0" dirty="0"/>
        </a:p>
      </dgm:t>
    </dgm:pt>
    <dgm:pt modelId="{D9DEC117-A9A1-4FB1-8CAE-692606293D72}" type="parTrans" cxnId="{3FCCCAA4-51DC-412F-81AF-DE95DACF23E5}">
      <dgm:prSet/>
      <dgm:spPr/>
      <dgm:t>
        <a:bodyPr/>
        <a:lstStyle/>
        <a:p>
          <a:endParaRPr lang="en-US"/>
        </a:p>
      </dgm:t>
    </dgm:pt>
    <dgm:pt modelId="{48FE0303-95C2-49AD-87A5-70DF205A34FD}" type="sibTrans" cxnId="{3FCCCAA4-51DC-412F-81AF-DE95DACF23E5}">
      <dgm:prSet/>
      <dgm:spPr/>
      <dgm:t>
        <a:bodyPr/>
        <a:lstStyle/>
        <a:p>
          <a:endParaRPr lang="en-US"/>
        </a:p>
      </dgm:t>
    </dgm:pt>
    <dgm:pt modelId="{E968A0D4-64E2-45F9-B575-9B229B4197B2}" type="pres">
      <dgm:prSet presAssocID="{7899CBC6-261B-48DC-AC9D-30CBABE2B020}" presName="linear" presStyleCnt="0">
        <dgm:presLayoutVars>
          <dgm:dir/>
          <dgm:animLvl val="lvl"/>
          <dgm:resizeHandles val="exact"/>
        </dgm:presLayoutVars>
      </dgm:prSet>
      <dgm:spPr/>
    </dgm:pt>
    <dgm:pt modelId="{4BD066E5-3D91-4F42-AC87-1E6E01BF6718}" type="pres">
      <dgm:prSet presAssocID="{0175A6B0-EEA3-412F-BA90-31B7D49805DE}" presName="parentLin" presStyleCnt="0"/>
      <dgm:spPr/>
    </dgm:pt>
    <dgm:pt modelId="{0C39E841-CC45-48FE-96BF-53F1D986329F}" type="pres">
      <dgm:prSet presAssocID="{0175A6B0-EEA3-412F-BA90-31B7D49805DE}" presName="parentLeftMargin" presStyleLbl="node1" presStyleIdx="0" presStyleCnt="3"/>
      <dgm:spPr/>
    </dgm:pt>
    <dgm:pt modelId="{A45FA360-F7ED-45F0-94E8-D0CFE23B6750}" type="pres">
      <dgm:prSet presAssocID="{0175A6B0-EEA3-412F-BA90-31B7D49805DE}" presName="parentText" presStyleLbl="node1" presStyleIdx="0" presStyleCnt="3">
        <dgm:presLayoutVars>
          <dgm:chMax val="0"/>
          <dgm:bulletEnabled val="1"/>
        </dgm:presLayoutVars>
      </dgm:prSet>
      <dgm:spPr/>
    </dgm:pt>
    <dgm:pt modelId="{32D825E7-8418-4E12-BFFD-BF7B3F7A056C}" type="pres">
      <dgm:prSet presAssocID="{0175A6B0-EEA3-412F-BA90-31B7D49805DE}" presName="negativeSpace" presStyleCnt="0"/>
      <dgm:spPr/>
    </dgm:pt>
    <dgm:pt modelId="{A49EACBF-B216-46BE-9BF7-A4CDE11170AA}" type="pres">
      <dgm:prSet presAssocID="{0175A6B0-EEA3-412F-BA90-31B7D49805DE}" presName="childText" presStyleLbl="conFgAcc1" presStyleIdx="0" presStyleCnt="3">
        <dgm:presLayoutVars>
          <dgm:bulletEnabled val="1"/>
        </dgm:presLayoutVars>
      </dgm:prSet>
      <dgm:spPr/>
    </dgm:pt>
    <dgm:pt modelId="{9A6A069A-FD59-44F5-AD65-13E9C4296CAB}" type="pres">
      <dgm:prSet presAssocID="{E351D51D-4890-4BA7-A903-5B77196F8FEB}" presName="spaceBetweenRectangles" presStyleCnt="0"/>
      <dgm:spPr/>
    </dgm:pt>
    <dgm:pt modelId="{2BBC3FE3-0842-4407-9CB3-7BEC060457C4}" type="pres">
      <dgm:prSet presAssocID="{15F889A4-6BCA-4227-8299-F0757F4B1C2C}" presName="parentLin" presStyleCnt="0"/>
      <dgm:spPr/>
    </dgm:pt>
    <dgm:pt modelId="{F7FE2BA3-E112-4FF5-BB9E-C966A9E08FF2}" type="pres">
      <dgm:prSet presAssocID="{15F889A4-6BCA-4227-8299-F0757F4B1C2C}" presName="parentLeftMargin" presStyleLbl="node1" presStyleIdx="0" presStyleCnt="3"/>
      <dgm:spPr/>
    </dgm:pt>
    <dgm:pt modelId="{BE7A955B-A0A7-4EE6-AA5E-46A478ACC4B3}" type="pres">
      <dgm:prSet presAssocID="{15F889A4-6BCA-4227-8299-F0757F4B1C2C}" presName="parentText" presStyleLbl="node1" presStyleIdx="1" presStyleCnt="3">
        <dgm:presLayoutVars>
          <dgm:chMax val="0"/>
          <dgm:bulletEnabled val="1"/>
        </dgm:presLayoutVars>
      </dgm:prSet>
      <dgm:spPr/>
    </dgm:pt>
    <dgm:pt modelId="{9CA58978-8140-4864-AB4C-62E9675E21E1}" type="pres">
      <dgm:prSet presAssocID="{15F889A4-6BCA-4227-8299-F0757F4B1C2C}" presName="negativeSpace" presStyleCnt="0"/>
      <dgm:spPr/>
    </dgm:pt>
    <dgm:pt modelId="{D323D46F-A4DC-4C13-B20C-92F76C2C9797}" type="pres">
      <dgm:prSet presAssocID="{15F889A4-6BCA-4227-8299-F0757F4B1C2C}" presName="childText" presStyleLbl="conFgAcc1" presStyleIdx="1" presStyleCnt="3" custLinFactNeighborY="15507">
        <dgm:presLayoutVars>
          <dgm:bulletEnabled val="1"/>
        </dgm:presLayoutVars>
      </dgm:prSet>
      <dgm:spPr/>
    </dgm:pt>
    <dgm:pt modelId="{ADB6502B-5EED-42B8-A977-943566F093BF}" type="pres">
      <dgm:prSet presAssocID="{CF289AB8-BEA7-4196-B277-DF355C883E36}" presName="spaceBetweenRectangles" presStyleCnt="0"/>
      <dgm:spPr/>
    </dgm:pt>
    <dgm:pt modelId="{26FFCDDF-681D-4BDF-92E5-B35F74B58E26}" type="pres">
      <dgm:prSet presAssocID="{BC542D55-1574-4891-8D41-4D91DCA2550A}" presName="parentLin" presStyleCnt="0"/>
      <dgm:spPr/>
    </dgm:pt>
    <dgm:pt modelId="{7DBC9DE8-FD4E-45EB-8EE6-B40A324C23CA}" type="pres">
      <dgm:prSet presAssocID="{BC542D55-1574-4891-8D41-4D91DCA2550A}" presName="parentLeftMargin" presStyleLbl="node1" presStyleIdx="1" presStyleCnt="3"/>
      <dgm:spPr/>
    </dgm:pt>
    <dgm:pt modelId="{7D09DD96-20FD-4D9F-B017-BB48EE92AD27}" type="pres">
      <dgm:prSet presAssocID="{BC542D55-1574-4891-8D41-4D91DCA2550A}" presName="parentText" presStyleLbl="node1" presStyleIdx="2" presStyleCnt="3">
        <dgm:presLayoutVars>
          <dgm:chMax val="0"/>
          <dgm:bulletEnabled val="1"/>
        </dgm:presLayoutVars>
      </dgm:prSet>
      <dgm:spPr/>
    </dgm:pt>
    <dgm:pt modelId="{4EEBA319-CEBE-407B-8ABF-044095DF70DD}" type="pres">
      <dgm:prSet presAssocID="{BC542D55-1574-4891-8D41-4D91DCA2550A}" presName="negativeSpace" presStyleCnt="0"/>
      <dgm:spPr/>
    </dgm:pt>
    <dgm:pt modelId="{6A34EB8E-BED2-4CAD-9BAE-6E242AAF2F5A}" type="pres">
      <dgm:prSet presAssocID="{BC542D55-1574-4891-8D41-4D91DCA2550A}" presName="childText" presStyleLbl="conFgAcc1" presStyleIdx="2" presStyleCnt="3">
        <dgm:presLayoutVars>
          <dgm:bulletEnabled val="1"/>
        </dgm:presLayoutVars>
      </dgm:prSet>
      <dgm:spPr/>
    </dgm:pt>
  </dgm:ptLst>
  <dgm:cxnLst>
    <dgm:cxn modelId="{3BEE250A-7E23-4002-A3A4-558F859E7A61}" type="presOf" srcId="{028240F2-8228-48EE-B01B-E5C4A36098CE}" destId="{A49EACBF-B216-46BE-9BF7-A4CDE11170AA}" srcOrd="0" destOrd="0" presId="urn:microsoft.com/office/officeart/2005/8/layout/list1"/>
    <dgm:cxn modelId="{62CC7F21-10A3-4296-B0E7-4592662D8D79}" type="presOf" srcId="{02360584-7FC7-475C-9C31-9FF68B501712}" destId="{6A34EB8E-BED2-4CAD-9BAE-6E242AAF2F5A}" srcOrd="0" destOrd="2" presId="urn:microsoft.com/office/officeart/2005/8/layout/list1"/>
    <dgm:cxn modelId="{472B7F37-17B8-4759-B3D0-1E62E5847785}" type="presOf" srcId="{6265ABA4-67D6-4132-934C-F908A3FE8C2B}" destId="{6A34EB8E-BED2-4CAD-9BAE-6E242AAF2F5A}" srcOrd="0" destOrd="0" presId="urn:microsoft.com/office/officeart/2005/8/layout/list1"/>
    <dgm:cxn modelId="{E390D838-3D18-4B0B-9EB9-F2AD0ACD9957}" srcId="{BC542D55-1574-4891-8D41-4D91DCA2550A}" destId="{6265ABA4-67D6-4132-934C-F908A3FE8C2B}" srcOrd="0" destOrd="0" parTransId="{D5AD1093-3CCB-4AF9-99EC-1C8818956CE5}" sibTransId="{785BB82E-6EDC-4344-A495-3BB2D238CC3B}"/>
    <dgm:cxn modelId="{38417442-3F47-4898-9AD8-D6311C161FCD}" type="presOf" srcId="{BC542D55-1574-4891-8D41-4D91DCA2550A}" destId="{7D09DD96-20FD-4D9F-B017-BB48EE92AD27}" srcOrd="1" destOrd="0" presId="urn:microsoft.com/office/officeart/2005/8/layout/list1"/>
    <dgm:cxn modelId="{88A68843-ED35-4026-9D0F-2CD4D7BD538F}" type="presOf" srcId="{15F889A4-6BCA-4227-8299-F0757F4B1C2C}" destId="{F7FE2BA3-E112-4FF5-BB9E-C966A9E08FF2}" srcOrd="0" destOrd="0" presId="urn:microsoft.com/office/officeart/2005/8/layout/list1"/>
    <dgm:cxn modelId="{2B839045-5F96-4097-A5AB-091E55E204D5}" type="presOf" srcId="{B1D67659-42A3-4CA2-BD30-89AF96120EA1}" destId="{D323D46F-A4DC-4C13-B20C-92F76C2C9797}" srcOrd="0" destOrd="0" presId="urn:microsoft.com/office/officeart/2005/8/layout/list1"/>
    <dgm:cxn modelId="{6D70F44B-81A9-460F-91A6-1704BECAC03F}" srcId="{15F889A4-6BCA-4227-8299-F0757F4B1C2C}" destId="{B1D67659-42A3-4CA2-BD30-89AF96120EA1}" srcOrd="0" destOrd="0" parTransId="{2E36357D-CF63-40BB-9434-D8FEAC4E3B2B}" sibTransId="{3D807715-A962-49FC-940C-6A61CA33AFC1}"/>
    <dgm:cxn modelId="{F38FB251-781D-4435-B799-B9196F39C976}" srcId="{0175A6B0-EEA3-412F-BA90-31B7D49805DE}" destId="{028240F2-8228-48EE-B01B-E5C4A36098CE}" srcOrd="0" destOrd="0" parTransId="{D5321E2E-543D-429D-ADE0-C4D4FB9EFEB2}" sibTransId="{68E196A3-E885-4AC4-94C8-235F1B402966}"/>
    <dgm:cxn modelId="{42951074-863B-485B-8DF2-8D53832C9162}" srcId="{BC542D55-1574-4891-8D41-4D91DCA2550A}" destId="{E21E6DB8-4075-43A0-B1A7-BDF2A866ACF7}" srcOrd="1" destOrd="0" parTransId="{916E36A0-85DA-4F7D-90CA-BB3D4A69CD47}" sibTransId="{D762DA01-80D4-4C16-A1DB-17A143524190}"/>
    <dgm:cxn modelId="{FD808D54-D64A-4D42-A0A2-3D251B66472B}" type="presOf" srcId="{15F889A4-6BCA-4227-8299-F0757F4B1C2C}" destId="{BE7A955B-A0A7-4EE6-AA5E-46A478ACC4B3}" srcOrd="1" destOrd="0" presId="urn:microsoft.com/office/officeart/2005/8/layout/list1"/>
    <dgm:cxn modelId="{74C23281-8DB1-4766-B116-AE623C084D44}" type="presOf" srcId="{BC542D55-1574-4891-8D41-4D91DCA2550A}" destId="{7DBC9DE8-FD4E-45EB-8EE6-B40A324C23CA}" srcOrd="0" destOrd="0" presId="urn:microsoft.com/office/officeart/2005/8/layout/list1"/>
    <dgm:cxn modelId="{E77AA583-1840-4FF3-9DFE-BFF7D108C182}" srcId="{7899CBC6-261B-48DC-AC9D-30CBABE2B020}" destId="{15F889A4-6BCA-4227-8299-F0757F4B1C2C}" srcOrd="1" destOrd="0" parTransId="{0BA8F556-A7E0-41BC-B139-958F355F0FE8}" sibTransId="{CF289AB8-BEA7-4196-B277-DF355C883E36}"/>
    <dgm:cxn modelId="{EACD949A-BB54-4139-B61A-DEBCEA2A38C8}" type="presOf" srcId="{0175A6B0-EEA3-412F-BA90-31B7D49805DE}" destId="{0C39E841-CC45-48FE-96BF-53F1D986329F}" srcOrd="0" destOrd="0" presId="urn:microsoft.com/office/officeart/2005/8/layout/list1"/>
    <dgm:cxn modelId="{3FCCCAA4-51DC-412F-81AF-DE95DACF23E5}" srcId="{BC542D55-1574-4891-8D41-4D91DCA2550A}" destId="{02360584-7FC7-475C-9C31-9FF68B501712}" srcOrd="2" destOrd="0" parTransId="{D9DEC117-A9A1-4FB1-8CAE-692606293D72}" sibTransId="{48FE0303-95C2-49AD-87A5-70DF205A34FD}"/>
    <dgm:cxn modelId="{222D73B1-850D-4424-80EA-078C8E82A2F4}" srcId="{7899CBC6-261B-48DC-AC9D-30CBABE2B020}" destId="{0175A6B0-EEA3-412F-BA90-31B7D49805DE}" srcOrd="0" destOrd="0" parTransId="{838BDAB5-3FCF-42E5-8EAE-969840B29DE2}" sibTransId="{E351D51D-4890-4BA7-A903-5B77196F8FEB}"/>
    <dgm:cxn modelId="{DD9CE1C8-F21F-4FF7-9A27-A9CA7170D2A6}" srcId="{7899CBC6-261B-48DC-AC9D-30CBABE2B020}" destId="{BC542D55-1574-4891-8D41-4D91DCA2550A}" srcOrd="2" destOrd="0" parTransId="{CD43EAC2-735C-4E1E-92D4-4BE6750A9D4A}" sibTransId="{1E8AF920-1A4C-4322-BAC4-BD270F4EC4F2}"/>
    <dgm:cxn modelId="{7DA35BC9-B65B-4567-A5D1-1EED2127CFC4}" type="presOf" srcId="{0175A6B0-EEA3-412F-BA90-31B7D49805DE}" destId="{A45FA360-F7ED-45F0-94E8-D0CFE23B6750}" srcOrd="1" destOrd="0" presId="urn:microsoft.com/office/officeart/2005/8/layout/list1"/>
    <dgm:cxn modelId="{F9B7BAF2-98FA-4DE5-8F49-E8132BA0D1F5}" type="presOf" srcId="{E21E6DB8-4075-43A0-B1A7-BDF2A866ACF7}" destId="{6A34EB8E-BED2-4CAD-9BAE-6E242AAF2F5A}" srcOrd="0" destOrd="1" presId="urn:microsoft.com/office/officeart/2005/8/layout/list1"/>
    <dgm:cxn modelId="{6D9F63FD-1BE2-43A9-BB19-5C9E35A92FD9}" type="presOf" srcId="{7899CBC6-261B-48DC-AC9D-30CBABE2B020}" destId="{E968A0D4-64E2-45F9-B575-9B229B4197B2}" srcOrd="0" destOrd="0" presId="urn:microsoft.com/office/officeart/2005/8/layout/list1"/>
    <dgm:cxn modelId="{C5B09924-DE7F-4499-B009-2A70AF389877}" type="presParOf" srcId="{E968A0D4-64E2-45F9-B575-9B229B4197B2}" destId="{4BD066E5-3D91-4F42-AC87-1E6E01BF6718}" srcOrd="0" destOrd="0" presId="urn:microsoft.com/office/officeart/2005/8/layout/list1"/>
    <dgm:cxn modelId="{144FEED8-8D1F-429D-864A-F88504AE8BA9}" type="presParOf" srcId="{4BD066E5-3D91-4F42-AC87-1E6E01BF6718}" destId="{0C39E841-CC45-48FE-96BF-53F1D986329F}" srcOrd="0" destOrd="0" presId="urn:microsoft.com/office/officeart/2005/8/layout/list1"/>
    <dgm:cxn modelId="{F05BB364-071F-48DC-B1EF-2EDA8BA01059}" type="presParOf" srcId="{4BD066E5-3D91-4F42-AC87-1E6E01BF6718}" destId="{A45FA360-F7ED-45F0-94E8-D0CFE23B6750}" srcOrd="1" destOrd="0" presId="urn:microsoft.com/office/officeart/2005/8/layout/list1"/>
    <dgm:cxn modelId="{DDE80ABA-1EC8-4DE5-A2D3-E864447D3377}" type="presParOf" srcId="{E968A0D4-64E2-45F9-B575-9B229B4197B2}" destId="{32D825E7-8418-4E12-BFFD-BF7B3F7A056C}" srcOrd="1" destOrd="0" presId="urn:microsoft.com/office/officeart/2005/8/layout/list1"/>
    <dgm:cxn modelId="{1136D0A3-F083-492D-8ABA-22569D82C012}" type="presParOf" srcId="{E968A0D4-64E2-45F9-B575-9B229B4197B2}" destId="{A49EACBF-B216-46BE-9BF7-A4CDE11170AA}" srcOrd="2" destOrd="0" presId="urn:microsoft.com/office/officeart/2005/8/layout/list1"/>
    <dgm:cxn modelId="{08AB372C-77D1-4581-A454-DB32DD358031}" type="presParOf" srcId="{E968A0D4-64E2-45F9-B575-9B229B4197B2}" destId="{9A6A069A-FD59-44F5-AD65-13E9C4296CAB}" srcOrd="3" destOrd="0" presId="urn:microsoft.com/office/officeart/2005/8/layout/list1"/>
    <dgm:cxn modelId="{EE84B89F-DBF7-4EA3-9DEC-EEE4DC8C1256}" type="presParOf" srcId="{E968A0D4-64E2-45F9-B575-9B229B4197B2}" destId="{2BBC3FE3-0842-4407-9CB3-7BEC060457C4}" srcOrd="4" destOrd="0" presId="urn:microsoft.com/office/officeart/2005/8/layout/list1"/>
    <dgm:cxn modelId="{AB89FC14-6BC3-4A15-B52B-CA33AFA3CDB8}" type="presParOf" srcId="{2BBC3FE3-0842-4407-9CB3-7BEC060457C4}" destId="{F7FE2BA3-E112-4FF5-BB9E-C966A9E08FF2}" srcOrd="0" destOrd="0" presId="urn:microsoft.com/office/officeart/2005/8/layout/list1"/>
    <dgm:cxn modelId="{1D6337F0-8A81-4F40-A395-B4DA33EEC468}" type="presParOf" srcId="{2BBC3FE3-0842-4407-9CB3-7BEC060457C4}" destId="{BE7A955B-A0A7-4EE6-AA5E-46A478ACC4B3}" srcOrd="1" destOrd="0" presId="urn:microsoft.com/office/officeart/2005/8/layout/list1"/>
    <dgm:cxn modelId="{F9D0485B-A652-4865-BF7E-0C0365EFAD3B}" type="presParOf" srcId="{E968A0D4-64E2-45F9-B575-9B229B4197B2}" destId="{9CA58978-8140-4864-AB4C-62E9675E21E1}" srcOrd="5" destOrd="0" presId="urn:microsoft.com/office/officeart/2005/8/layout/list1"/>
    <dgm:cxn modelId="{1B1C9C35-4552-4948-9898-1011C51E9403}" type="presParOf" srcId="{E968A0D4-64E2-45F9-B575-9B229B4197B2}" destId="{D323D46F-A4DC-4C13-B20C-92F76C2C9797}" srcOrd="6" destOrd="0" presId="urn:microsoft.com/office/officeart/2005/8/layout/list1"/>
    <dgm:cxn modelId="{F521DB21-667E-4257-9C79-478753E9A2E0}" type="presParOf" srcId="{E968A0D4-64E2-45F9-B575-9B229B4197B2}" destId="{ADB6502B-5EED-42B8-A977-943566F093BF}" srcOrd="7" destOrd="0" presId="urn:microsoft.com/office/officeart/2005/8/layout/list1"/>
    <dgm:cxn modelId="{536BBFE9-E96D-47DD-B716-E785364F4FA3}" type="presParOf" srcId="{E968A0D4-64E2-45F9-B575-9B229B4197B2}" destId="{26FFCDDF-681D-4BDF-92E5-B35F74B58E26}" srcOrd="8" destOrd="0" presId="urn:microsoft.com/office/officeart/2005/8/layout/list1"/>
    <dgm:cxn modelId="{9EB0AACD-5EF1-4A01-9508-433868B967BD}" type="presParOf" srcId="{26FFCDDF-681D-4BDF-92E5-B35F74B58E26}" destId="{7DBC9DE8-FD4E-45EB-8EE6-B40A324C23CA}" srcOrd="0" destOrd="0" presId="urn:microsoft.com/office/officeart/2005/8/layout/list1"/>
    <dgm:cxn modelId="{D50A3867-37E0-44F2-86A8-69A5E60B6D98}" type="presParOf" srcId="{26FFCDDF-681D-4BDF-92E5-B35F74B58E26}" destId="{7D09DD96-20FD-4D9F-B017-BB48EE92AD27}" srcOrd="1" destOrd="0" presId="urn:microsoft.com/office/officeart/2005/8/layout/list1"/>
    <dgm:cxn modelId="{02372B94-863B-46EA-8E3F-72E9525B0280}" type="presParOf" srcId="{E968A0D4-64E2-45F9-B575-9B229B4197B2}" destId="{4EEBA319-CEBE-407B-8ABF-044095DF70DD}" srcOrd="9" destOrd="0" presId="urn:microsoft.com/office/officeart/2005/8/layout/list1"/>
    <dgm:cxn modelId="{A84E0036-9CBC-4985-8289-3ADACFFF0FC8}" type="presParOf" srcId="{E968A0D4-64E2-45F9-B575-9B229B4197B2}" destId="{6A34EB8E-BED2-4CAD-9BAE-6E242AAF2F5A}"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87CA2-CADB-40D9-986C-283770CCF8A9}">
      <dsp:nvSpPr>
        <dsp:cNvPr id="0" name=""/>
        <dsp:cNvSpPr/>
      </dsp:nvSpPr>
      <dsp:spPr>
        <a:xfrm>
          <a:off x="0" y="310004"/>
          <a:ext cx="6583680" cy="18080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91592" rIns="51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Recommendation systems are present in e-commerce and streaming services. Even traditional businesses can take advantage of these models to improve the experience of their customers</a:t>
          </a:r>
          <a:br>
            <a:rPr lang="en-US" sz="1400" kern="1200"/>
          </a:br>
          <a:r>
            <a:rPr lang="en-US" sz="1400" kern="1200"/>
            <a:t>Using collaborative filtering, I created recommendation systems based on the tracks’ popularity, co-occurrence of artists, albums, and tracks</a:t>
          </a:r>
          <a:endParaRPr lang="en-US" sz="1400" kern="1200" dirty="0"/>
        </a:p>
        <a:p>
          <a:pPr marL="114300" lvl="1" indent="-114300" algn="l" defTabSz="622300">
            <a:lnSpc>
              <a:spcPct val="90000"/>
            </a:lnSpc>
            <a:spcBef>
              <a:spcPct val="0"/>
            </a:spcBef>
            <a:spcAft>
              <a:spcPct val="15000"/>
            </a:spcAft>
            <a:buFont typeface="Times New Roman" panose="02020603050405020304" pitchFamily="18" charset="0"/>
            <a:buChar char="•"/>
          </a:pPr>
          <a:r>
            <a:rPr lang="en-US" sz="1400" kern="1200" dirty="0"/>
            <a:t>Spotify users’ playlists were randomly selected to perform this task. I filtered only US users and playlists created between 2018-2021</a:t>
          </a:r>
        </a:p>
      </dsp:txBody>
      <dsp:txXfrm>
        <a:off x="0" y="310004"/>
        <a:ext cx="6583680" cy="1808099"/>
      </dsp:txXfrm>
    </dsp:sp>
    <dsp:sp modelId="{2C900FB2-5336-4973-9769-6D6F487433E0}">
      <dsp:nvSpPr>
        <dsp:cNvPr id="0" name=""/>
        <dsp:cNvSpPr/>
      </dsp:nvSpPr>
      <dsp:spPr>
        <a:xfrm>
          <a:off x="329184" y="103364"/>
          <a:ext cx="46085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622300">
            <a:lnSpc>
              <a:spcPct val="90000"/>
            </a:lnSpc>
            <a:spcBef>
              <a:spcPct val="0"/>
            </a:spcBef>
            <a:spcAft>
              <a:spcPct val="35000"/>
            </a:spcAft>
            <a:buFont typeface="+mj-lt"/>
            <a:buNone/>
          </a:pPr>
          <a:r>
            <a:rPr lang="en-AU" sz="1400" b="1" u="sng" kern="1200" dirty="0">
              <a:sym typeface="Arial"/>
            </a:rPr>
            <a:t>1. Context</a:t>
          </a:r>
          <a:endParaRPr lang="en-US" sz="1400" kern="1200" dirty="0"/>
        </a:p>
      </dsp:txBody>
      <dsp:txXfrm>
        <a:off x="349359" y="123539"/>
        <a:ext cx="4568226" cy="372930"/>
      </dsp:txXfrm>
    </dsp:sp>
    <dsp:sp modelId="{0490FBE6-B0B1-4FE5-92CD-474127DF6ECC}">
      <dsp:nvSpPr>
        <dsp:cNvPr id="0" name=""/>
        <dsp:cNvSpPr/>
      </dsp:nvSpPr>
      <dsp:spPr>
        <a:xfrm>
          <a:off x="0" y="2400345"/>
          <a:ext cx="658368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91592" rIns="51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For each playlist, a part of the tracks was used as a seed to select the remaining, so they were compared to the ones previously existing in the playlist, then we counted the matches</a:t>
          </a:r>
        </a:p>
      </dsp:txBody>
      <dsp:txXfrm>
        <a:off x="0" y="2400345"/>
        <a:ext cx="6583680" cy="992250"/>
      </dsp:txXfrm>
    </dsp:sp>
    <dsp:sp modelId="{A10EC9AE-5291-40E3-8E0B-6CAA3C461BAB}">
      <dsp:nvSpPr>
        <dsp:cNvPr id="0" name=""/>
        <dsp:cNvSpPr/>
      </dsp:nvSpPr>
      <dsp:spPr>
        <a:xfrm>
          <a:off x="329184" y="2193704"/>
          <a:ext cx="46085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622300">
            <a:lnSpc>
              <a:spcPct val="90000"/>
            </a:lnSpc>
            <a:spcBef>
              <a:spcPct val="0"/>
            </a:spcBef>
            <a:spcAft>
              <a:spcPct val="35000"/>
            </a:spcAft>
            <a:buNone/>
          </a:pPr>
          <a:r>
            <a:rPr lang="en-AU" sz="1400" b="1" u="sng" kern="1200" dirty="0">
              <a:sym typeface="Arial"/>
            </a:rPr>
            <a:t>2. Criteria for success</a:t>
          </a:r>
        </a:p>
      </dsp:txBody>
      <dsp:txXfrm>
        <a:off x="349359" y="2213879"/>
        <a:ext cx="4568226" cy="372930"/>
      </dsp:txXfrm>
    </dsp:sp>
    <dsp:sp modelId="{41536E6F-4ED6-461F-8684-73F41C52EFCA}">
      <dsp:nvSpPr>
        <dsp:cNvPr id="0" name=""/>
        <dsp:cNvSpPr/>
      </dsp:nvSpPr>
      <dsp:spPr>
        <a:xfrm>
          <a:off x="0" y="3674835"/>
          <a:ext cx="6583680" cy="793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91592" rIns="51096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 models are dedicated to songs suggestions and could be applied in any system with similar data available</a:t>
          </a:r>
        </a:p>
      </dsp:txBody>
      <dsp:txXfrm>
        <a:off x="0" y="3674835"/>
        <a:ext cx="6583680" cy="793800"/>
      </dsp:txXfrm>
    </dsp:sp>
    <dsp:sp modelId="{103B947A-C687-4CC6-B64A-3B2E335787E5}">
      <dsp:nvSpPr>
        <dsp:cNvPr id="0" name=""/>
        <dsp:cNvSpPr/>
      </dsp:nvSpPr>
      <dsp:spPr>
        <a:xfrm>
          <a:off x="329184" y="3468195"/>
          <a:ext cx="46085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622300">
            <a:lnSpc>
              <a:spcPct val="90000"/>
            </a:lnSpc>
            <a:spcBef>
              <a:spcPct val="0"/>
            </a:spcBef>
            <a:spcAft>
              <a:spcPct val="35000"/>
            </a:spcAft>
            <a:buNone/>
          </a:pPr>
          <a:r>
            <a:rPr lang="en-AU" sz="1400" b="1" u="sng" kern="1200" dirty="0">
              <a:sym typeface="Arial"/>
            </a:rPr>
            <a:t>3. Scope of solution space</a:t>
          </a:r>
        </a:p>
      </dsp:txBody>
      <dsp:txXfrm>
        <a:off x="349359" y="3488370"/>
        <a:ext cx="456822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EACBF-B216-46BE-9BF7-A4CDE11170AA}">
      <dsp:nvSpPr>
        <dsp:cNvPr id="0" name=""/>
        <dsp:cNvSpPr/>
      </dsp:nvSpPr>
      <dsp:spPr>
        <a:xfrm>
          <a:off x="0" y="799222"/>
          <a:ext cx="429768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70764" rIns="333548"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sym typeface="Arial"/>
            </a:rPr>
            <a:t>Reduced data sample compared to the universe of information that is available for the music industry</a:t>
          </a:r>
        </a:p>
      </dsp:txBody>
      <dsp:txXfrm>
        <a:off x="0" y="799222"/>
        <a:ext cx="4297680" cy="737100"/>
      </dsp:txXfrm>
    </dsp:sp>
    <dsp:sp modelId="{A45FA360-F7ED-45F0-94E8-D0CFE23B6750}">
      <dsp:nvSpPr>
        <dsp:cNvPr id="0" name=""/>
        <dsp:cNvSpPr/>
      </dsp:nvSpPr>
      <dsp:spPr>
        <a:xfrm>
          <a:off x="214884" y="607342"/>
          <a:ext cx="30083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577850">
            <a:lnSpc>
              <a:spcPct val="90000"/>
            </a:lnSpc>
            <a:spcBef>
              <a:spcPct val="0"/>
            </a:spcBef>
            <a:spcAft>
              <a:spcPct val="35000"/>
            </a:spcAft>
            <a:buFont typeface="+mj-lt"/>
            <a:buNone/>
          </a:pPr>
          <a:r>
            <a:rPr lang="en-US" sz="1300" b="1" u="sng" kern="1200" dirty="0">
              <a:sym typeface="Arial"/>
            </a:rPr>
            <a:t>4. Constraints within solution space</a:t>
          </a:r>
          <a:endParaRPr lang="en-US" sz="1300" kern="1200" dirty="0"/>
        </a:p>
      </dsp:txBody>
      <dsp:txXfrm>
        <a:off x="233618" y="626076"/>
        <a:ext cx="2970908" cy="346292"/>
      </dsp:txXfrm>
    </dsp:sp>
    <dsp:sp modelId="{D323D46F-A4DC-4C13-B20C-92F76C2C9797}">
      <dsp:nvSpPr>
        <dsp:cNvPr id="0" name=""/>
        <dsp:cNvSpPr/>
      </dsp:nvSpPr>
      <dsp:spPr>
        <a:xfrm>
          <a:off x="0" y="1809288"/>
          <a:ext cx="429768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70764" rIns="333548"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sym typeface="Arial"/>
            </a:rPr>
            <a:t>Business leaders willing to improve the model of business by including data-driven decisions</a:t>
          </a:r>
        </a:p>
      </dsp:txBody>
      <dsp:txXfrm>
        <a:off x="0" y="1809288"/>
        <a:ext cx="4297680" cy="737100"/>
      </dsp:txXfrm>
    </dsp:sp>
    <dsp:sp modelId="{BE7A955B-A0A7-4EE6-AA5E-46A478ACC4B3}">
      <dsp:nvSpPr>
        <dsp:cNvPr id="0" name=""/>
        <dsp:cNvSpPr/>
      </dsp:nvSpPr>
      <dsp:spPr>
        <a:xfrm>
          <a:off x="214884" y="1606522"/>
          <a:ext cx="30083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577850">
            <a:lnSpc>
              <a:spcPct val="90000"/>
            </a:lnSpc>
            <a:spcBef>
              <a:spcPct val="0"/>
            </a:spcBef>
            <a:spcAft>
              <a:spcPct val="35000"/>
            </a:spcAft>
            <a:buFont typeface="+mj-lt"/>
            <a:buNone/>
          </a:pPr>
          <a:r>
            <a:rPr lang="en-US" sz="1300" b="1" u="sng" kern="1200" dirty="0">
              <a:sym typeface="Arial"/>
            </a:rPr>
            <a:t>5. Stakeholders to provide key insight</a:t>
          </a:r>
          <a:endParaRPr lang="en-US" sz="1300" kern="1200" dirty="0">
            <a:sym typeface="Arial"/>
          </a:endParaRPr>
        </a:p>
      </dsp:txBody>
      <dsp:txXfrm>
        <a:off x="233618" y="1625256"/>
        <a:ext cx="2970908" cy="346292"/>
      </dsp:txXfrm>
    </dsp:sp>
    <dsp:sp modelId="{6A34EB8E-BED2-4CAD-9BAE-6E242AAF2F5A}">
      <dsp:nvSpPr>
        <dsp:cNvPr id="0" name=""/>
        <dsp:cNvSpPr/>
      </dsp:nvSpPr>
      <dsp:spPr>
        <a:xfrm>
          <a:off x="0" y="2797582"/>
          <a:ext cx="4297680" cy="1167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70764" rIns="333548"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API Spotipy:</a:t>
          </a:r>
          <a:endParaRPr lang="en-US" sz="1300" kern="1200" dirty="0">
            <a:sym typeface="Arial"/>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hlinkClick xmlns:r="http://schemas.openxmlformats.org/officeDocument/2006/relationships" r:id="rId1"/>
            </a:rPr>
            <a:t>https://spotipy.readthedocs.io/en/2.19.0/</a:t>
          </a:r>
          <a:endParaRPr lang="en-US" sz="1300" b="0" i="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hlinkClick xmlns:r="http://schemas.openxmlformats.org/officeDocument/2006/relationships" r:id="rId2"/>
            </a:rPr>
            <a:t>https://developer.spotify.com/documentation/web-api/</a:t>
          </a:r>
          <a:endParaRPr lang="en-US" sz="1300" b="0" i="0" kern="1200" dirty="0"/>
        </a:p>
      </dsp:txBody>
      <dsp:txXfrm>
        <a:off x="0" y="2797582"/>
        <a:ext cx="4297680" cy="1167075"/>
      </dsp:txXfrm>
    </dsp:sp>
    <dsp:sp modelId="{7D09DD96-20FD-4D9F-B017-BB48EE92AD27}">
      <dsp:nvSpPr>
        <dsp:cNvPr id="0" name=""/>
        <dsp:cNvSpPr/>
      </dsp:nvSpPr>
      <dsp:spPr>
        <a:xfrm>
          <a:off x="214884" y="2605702"/>
          <a:ext cx="30083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577850">
            <a:lnSpc>
              <a:spcPct val="90000"/>
            </a:lnSpc>
            <a:spcBef>
              <a:spcPct val="0"/>
            </a:spcBef>
            <a:spcAft>
              <a:spcPct val="35000"/>
            </a:spcAft>
            <a:buFont typeface="+mj-lt"/>
            <a:buNone/>
          </a:pPr>
          <a:r>
            <a:rPr lang="en-US" sz="1300" b="1" u="sng" kern="1200" dirty="0">
              <a:sym typeface="Arial"/>
            </a:rPr>
            <a:t>6. Key data sources </a:t>
          </a:r>
        </a:p>
      </dsp:txBody>
      <dsp:txXfrm>
        <a:off x="233618" y="2624436"/>
        <a:ext cx="2970908"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5/21/2022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5/21/2022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4724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118522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18758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86062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210233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483399" cy="440295"/>
          </a:xfrm>
          <a:prstGeom prst="rect">
            <a:avLst/>
          </a:prstGeom>
          <a:noFill/>
        </p:spPr>
        <p:txBody>
          <a:bodyPr wrap="square" lIns="0" tIns="144000" rIns="0" bIns="0" rtlCol="0">
            <a:spAutoFit/>
          </a:bodyPr>
          <a:lstStyle/>
          <a:p>
            <a:pPr algn="ctr">
              <a:lnSpc>
                <a:spcPts val="1100"/>
              </a:lnSpc>
            </a:pPr>
            <a:r>
              <a:rPr lang="en-US" sz="1600" b="1" spc="0" baseline="0" noProof="0" dirty="0">
                <a:solidFill>
                  <a:schemeClr val="tx1">
                    <a:lumMod val="75000"/>
                    <a:lumOff val="25000"/>
                  </a:schemeClr>
                </a:solidFill>
                <a:latin typeface="+mj-lt"/>
                <a:cs typeface="Times New Roman" panose="02020603050405020304" pitchFamily="18" charset="0"/>
              </a:rPr>
              <a:t>Follow the beat</a:t>
            </a:r>
            <a:endPar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hyperlink" Target="mailto:map_fm@yahoo.com" TargetMode="External"/><Relationship Id="rId5" Type="http://schemas.openxmlformats.org/officeDocument/2006/relationships/image" Target="../media/image8.svg"/><Relationship Id="rId10" Type="http://schemas.openxmlformats.org/officeDocument/2006/relationships/hyperlink" Target="https://www.linkedin.com/in/marcelo-alves-pereira/" TargetMode="External"/><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Stack of vinyl record albums with headphones on top">
            <a:extLst>
              <a:ext uri="{FF2B5EF4-FFF2-40B4-BE49-F238E27FC236}">
                <a16:creationId xmlns:a16="http://schemas.microsoft.com/office/drawing/2014/main" id="{89267E02-3E5B-4BF9-9BEA-7E7BF7746835}"/>
              </a:ext>
            </a:extLst>
          </p:cNvPr>
          <p:cNvPicPr>
            <a:picLocks noGrp="1" noChangeAspect="1"/>
          </p:cNvPicPr>
          <p:nvPr>
            <p:ph type="pic" sz="quarter" idx="13"/>
          </p:nvPr>
        </p:nvPicPr>
        <p:blipFill rotWithShape="1">
          <a:blip r:embed="rId3"/>
          <a:srcRect t="8614" b="8614"/>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gradFill>
            <a:gsLst>
              <a:gs pos="46000">
                <a:schemeClr val="bg1">
                  <a:alpha val="40000"/>
                </a:schemeClr>
              </a:gs>
              <a:gs pos="0">
                <a:schemeClr val="accent1">
                  <a:lumMod val="20000"/>
                  <a:lumOff val="80000"/>
                  <a:alpha val="50000"/>
                </a:schemeClr>
              </a:gs>
              <a:gs pos="80000">
                <a:schemeClr val="bg1"/>
              </a:gs>
            </a:gsLst>
          </a:gradFill>
        </p:spPr>
        <p:txBody>
          <a:bodyPr/>
          <a:lstStyle/>
          <a:p>
            <a:r>
              <a:rPr lang="en-US" dirty="0"/>
              <a:t>Follow the Beat</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a:t>Marcelo Pereira </a:t>
            </a:r>
          </a:p>
          <a:p>
            <a:r>
              <a:rPr lang="en-US" dirty="0"/>
              <a:t>May/2022</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26000" y="385107"/>
            <a:ext cx="11340000" cy="432000"/>
          </a:xfrm>
        </p:spPr>
        <p:txBody>
          <a:bodyPr/>
          <a:lstStyle/>
          <a:p>
            <a:r>
              <a:rPr lang="en-US" dirty="0"/>
              <a:t>Recommendation model</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2</a:t>
            </a:fld>
            <a:endParaRPr lang="en-US" dirty="0"/>
          </a:p>
        </p:txBody>
      </p:sp>
      <p:graphicFrame>
        <p:nvGraphicFramePr>
          <p:cNvPr id="21" name="Content Placeholder 20">
            <a:extLst>
              <a:ext uri="{FF2B5EF4-FFF2-40B4-BE49-F238E27FC236}">
                <a16:creationId xmlns:a16="http://schemas.microsoft.com/office/drawing/2014/main" id="{6CE916BE-004A-4D02-893E-C82FEF40C4C5}"/>
              </a:ext>
            </a:extLst>
          </p:cNvPr>
          <p:cNvGraphicFramePr>
            <a:graphicFrameLocks noGrp="1"/>
          </p:cNvGraphicFramePr>
          <p:nvPr>
            <p:ph sz="half" idx="2"/>
            <p:extLst>
              <p:ext uri="{D42A27DB-BD31-4B8C-83A1-F6EECF244321}">
                <p14:modId xmlns:p14="http://schemas.microsoft.com/office/powerpoint/2010/main" val="2290612534"/>
              </p:ext>
            </p:extLst>
          </p:nvPr>
        </p:nvGraphicFramePr>
        <p:xfrm>
          <a:off x="561340" y="1612280"/>
          <a:ext cx="658368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Content Placeholder 20">
            <a:extLst>
              <a:ext uri="{FF2B5EF4-FFF2-40B4-BE49-F238E27FC236}">
                <a16:creationId xmlns:a16="http://schemas.microsoft.com/office/drawing/2014/main" id="{B7D013DF-5E01-493B-AF39-C7726559A086}"/>
              </a:ext>
            </a:extLst>
          </p:cNvPr>
          <p:cNvGraphicFramePr>
            <a:graphicFrameLocks/>
          </p:cNvGraphicFramePr>
          <p:nvPr>
            <p:extLst>
              <p:ext uri="{D42A27DB-BD31-4B8C-83A1-F6EECF244321}">
                <p14:modId xmlns:p14="http://schemas.microsoft.com/office/powerpoint/2010/main" val="2819199142"/>
              </p:ext>
            </p:extLst>
          </p:nvPr>
        </p:nvGraphicFramePr>
        <p:xfrm>
          <a:off x="7327900" y="1389091"/>
          <a:ext cx="4297680" cy="457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11339513" cy="762185"/>
          </a:xfrm>
        </p:spPr>
        <p:txBody>
          <a:bodyPr/>
          <a:lstStyle/>
          <a:p>
            <a:r>
              <a:rPr lang="en-US" sz="1600" dirty="0"/>
              <a:t>Nowadays, recommendation systems are present in the life of consumers. Those systems will recommend new products or services based on previous users' interactions or features of the products being offered. Using Spotify data, I explored 4 recommendation systems against tracks selected randomly.</a:t>
            </a:r>
          </a:p>
        </p:txBody>
      </p:sp>
    </p:spTree>
    <p:extLst>
      <p:ext uri="{BB962C8B-B14F-4D97-AF65-F5344CB8AC3E}">
        <p14:creationId xmlns:p14="http://schemas.microsoft.com/office/powerpoint/2010/main" val="31888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009E00B-F6B1-47D9-A812-7C23F52EADDA}"/>
              </a:ext>
            </a:extLst>
          </p:cNvPr>
          <p:cNvSpPr>
            <a:spLocks noGrp="1"/>
          </p:cNvSpPr>
          <p:nvPr>
            <p:ph type="body" sz="quarter" idx="13"/>
          </p:nvPr>
        </p:nvSpPr>
        <p:spPr>
          <a:xfrm>
            <a:off x="6385560" y="1516359"/>
            <a:ext cx="4867108" cy="358775"/>
          </a:xfrm>
        </p:spPr>
        <p:txBody>
          <a:bodyPr/>
          <a:lstStyle/>
          <a:p>
            <a:r>
              <a:rPr lang="en-US" dirty="0"/>
              <a:t>Quick Insights</a:t>
            </a:r>
          </a:p>
        </p:txBody>
      </p:sp>
      <p:sp>
        <p:nvSpPr>
          <p:cNvPr id="6" name="Text Placeholder 5">
            <a:extLst>
              <a:ext uri="{FF2B5EF4-FFF2-40B4-BE49-F238E27FC236}">
                <a16:creationId xmlns:a16="http://schemas.microsoft.com/office/drawing/2014/main" id="{1A2BFF7E-55DA-73D6-6029-7E95F79EDF2F}"/>
              </a:ext>
            </a:extLst>
          </p:cNvPr>
          <p:cNvSpPr>
            <a:spLocks noGrp="1"/>
          </p:cNvSpPr>
          <p:nvPr>
            <p:ph type="body" idx="1"/>
          </p:nvPr>
        </p:nvSpPr>
        <p:spPr/>
        <p:txBody>
          <a:bodyPr/>
          <a:lstStyle/>
          <a:p>
            <a:r>
              <a:rPr lang="pt-BR" dirty="0" err="1"/>
              <a:t>Basics</a:t>
            </a:r>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idx="32"/>
          </p:nvPr>
        </p:nvSpPr>
        <p:spPr/>
        <p:txBody>
          <a:bodyPr/>
          <a:lstStyle/>
          <a:p>
            <a:r>
              <a:rPr lang="en-US" dirty="0"/>
              <a:t>Exploratory data analysis raised some concerns about the data distribution overlapping for potable and non-potable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385560" y="1944913"/>
            <a:ext cx="5669280" cy="3657600"/>
          </a:xfrm>
        </p:spPr>
        <p:txBody>
          <a:bodyPr/>
          <a:lstStyle/>
          <a:p>
            <a:pPr marL="552450" indent="-285750">
              <a:lnSpc>
                <a:spcPct val="100000"/>
              </a:lnSpc>
            </a:pPr>
            <a:r>
              <a:rPr lang="en-US" b="1" dirty="0">
                <a:effectLst/>
                <a:latin typeface="Calibri" panose="020F0502020204030204" pitchFamily="34" charset="0"/>
                <a:ea typeface="Calibri" panose="020F0502020204030204" pitchFamily="34" charset="0"/>
                <a:cs typeface="Times New Roman" panose="02020603050405020304" pitchFamily="18" charset="0"/>
              </a:rPr>
              <a:t>Playlists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48% of the playlists have 100 tracks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only 75 (4%) of them have less than 20 tracks, so we will remove these playlists from our analysis</a:t>
            </a:r>
          </a:p>
          <a:p>
            <a:pPr marL="552450" indent="-285750">
              <a:lnSpc>
                <a:spcPct val="100000"/>
              </a:lnSpc>
            </a:pPr>
            <a:r>
              <a:rPr lang="en-US" b="1" dirty="0">
                <a:effectLst/>
                <a:latin typeface="Calibri" panose="020F0502020204030204" pitchFamily="34" charset="0"/>
                <a:ea typeface="Calibri" panose="020F0502020204030204" pitchFamily="34" charset="0"/>
                <a:cs typeface="Times New Roman" panose="02020603050405020304" pitchFamily="18" charset="0"/>
              </a:rPr>
              <a:t>Tracks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There are 85,458 different tracks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67,864 tracks (79.4%) appeared only one time</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The track "Invisible" from the artists </a:t>
            </a:r>
            <a:r>
              <a:rPr lang="en-US" dirty="0" err="1">
                <a:effectLst/>
                <a:latin typeface="Calibri" panose="020F0502020204030204" pitchFamily="34" charset="0"/>
                <a:ea typeface="Calibri" panose="020F0502020204030204" pitchFamily="34" charset="0"/>
                <a:cs typeface="Times New Roman" panose="02020603050405020304" pitchFamily="18" charset="0"/>
              </a:rPr>
              <a:t>Andra</a:t>
            </a:r>
            <a:r>
              <a:rPr lang="en-US" dirty="0">
                <a:effectLst/>
                <a:latin typeface="Calibri" panose="020F0502020204030204" pitchFamily="34" charset="0"/>
                <a:ea typeface="Calibri" panose="020F0502020204030204" pitchFamily="34" charset="0"/>
                <a:cs typeface="Times New Roman" panose="02020603050405020304" pitchFamily="18" charset="0"/>
              </a:rPr>
              <a:t> and Lil Eddie is repeated 92 times</a:t>
            </a:r>
          </a:p>
          <a:p>
            <a:pPr marL="552450" indent="-285750">
              <a:lnSpc>
                <a:spcPct val="100000"/>
              </a:lnSpc>
            </a:pPr>
            <a:r>
              <a:rPr lang="en-US" b="1" dirty="0">
                <a:effectLst/>
                <a:latin typeface="Calibri" panose="020F0502020204030204" pitchFamily="34" charset="0"/>
                <a:ea typeface="Calibri" panose="020F0502020204030204" pitchFamily="34" charset="0"/>
                <a:cs typeface="Times New Roman" panose="02020603050405020304" pitchFamily="18" charset="0"/>
              </a:rPr>
              <a:t>Artists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"Various Artists" is the most famous artist; however, this is not a relevant information</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Drake is present in 877 playlists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15,609 artists (54.4%) appeared only one time</a:t>
            </a:r>
          </a:p>
          <a:p>
            <a:pPr marL="552450" indent="-285750">
              <a:lnSpc>
                <a:spcPct val="100000"/>
              </a:lnSpc>
            </a:pPr>
            <a:r>
              <a:rPr lang="en-US" b="1" dirty="0">
                <a:effectLst/>
                <a:latin typeface="Calibri" panose="020F0502020204030204" pitchFamily="34" charset="0"/>
                <a:ea typeface="Calibri" panose="020F0502020204030204" pitchFamily="34" charset="0"/>
                <a:cs typeface="Times New Roman" panose="02020603050405020304" pitchFamily="18" charset="0"/>
              </a:rPr>
              <a:t>Albums</a:t>
            </a:r>
          </a:p>
          <a:p>
            <a:pPr marL="828675" lvl="1" indent="-285750">
              <a:lnSpc>
                <a:spcPct val="100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beerbongs</a:t>
            </a:r>
            <a:r>
              <a:rPr lang="en-US" dirty="0">
                <a:effectLst/>
                <a:latin typeface="Calibri" panose="020F0502020204030204" pitchFamily="34" charset="0"/>
                <a:ea typeface="Calibri" panose="020F0502020204030204" pitchFamily="34" charset="0"/>
                <a:cs typeface="Times New Roman" panose="02020603050405020304" pitchFamily="18" charset="0"/>
              </a:rPr>
              <a:t> &amp; </a:t>
            </a:r>
            <a:r>
              <a:rPr lang="en-US" dirty="0" err="1">
                <a:effectLst/>
                <a:latin typeface="Calibri" panose="020F0502020204030204" pitchFamily="34" charset="0"/>
                <a:ea typeface="Calibri" panose="020F0502020204030204" pitchFamily="34" charset="0"/>
                <a:cs typeface="Times New Roman" panose="02020603050405020304" pitchFamily="18" charset="0"/>
              </a:rPr>
              <a:t>bentleys</a:t>
            </a:r>
            <a:r>
              <a:rPr lang="en-US" dirty="0">
                <a:effectLst/>
                <a:latin typeface="Calibri" panose="020F0502020204030204" pitchFamily="34" charset="0"/>
                <a:ea typeface="Calibri" panose="020F0502020204030204" pitchFamily="34" charset="0"/>
                <a:cs typeface="Times New Roman" panose="02020603050405020304" pitchFamily="18" charset="0"/>
              </a:rPr>
              <a:t> is the album that appeared in most playlists with 250 appearances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43,355 albums (69.8%) appeared only one time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3</a:t>
            </a:fld>
            <a:endParaRPr lang="en-US" dirty="0"/>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dirty="0"/>
              <a:t>Exploratory data analysis – extracted data</a:t>
            </a:r>
          </a:p>
        </p:txBody>
      </p:sp>
      <p:sp>
        <p:nvSpPr>
          <p:cNvPr id="14" name="Text Placeholder 6">
            <a:extLst>
              <a:ext uri="{FF2B5EF4-FFF2-40B4-BE49-F238E27FC236}">
                <a16:creationId xmlns:a16="http://schemas.microsoft.com/office/drawing/2014/main" id="{9CA5582F-A28D-4E29-02DA-2246B7377BD9}"/>
              </a:ext>
            </a:extLst>
          </p:cNvPr>
          <p:cNvSpPr txBox="1">
            <a:spLocks/>
          </p:cNvSpPr>
          <p:nvPr/>
        </p:nvSpPr>
        <p:spPr>
          <a:xfrm>
            <a:off x="431800" y="1944913"/>
            <a:ext cx="5669280" cy="365760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Total playlists: 1,851 - Maximum tracks per playlist: 100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tracks: 140,248 - Unique tracks: 85,458</a:t>
            </a:r>
          </a:p>
          <a:p>
            <a:r>
              <a:rPr lang="en-US" dirty="0">
                <a:latin typeface="Calibri" panose="020F0502020204030204" pitchFamily="34" charset="0"/>
                <a:cs typeface="Calibri" panose="020F0502020204030204" pitchFamily="34" charset="0"/>
              </a:rPr>
              <a:t>Average and median count of tracks per playlist: 75.8 / 98.0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artists: 28,669  - Artists/playlist: 15.5</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albums: 62,095 - Albums/playlist: 33.5</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Albums/Artist: 2.2</a:t>
            </a:r>
          </a:p>
        </p:txBody>
      </p:sp>
    </p:spTree>
    <p:extLst>
      <p:ext uri="{BB962C8B-B14F-4D97-AF65-F5344CB8AC3E}">
        <p14:creationId xmlns:p14="http://schemas.microsoft.com/office/powerpoint/2010/main" val="128324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t>Target – potable and non-potable classification</a:t>
            </a:r>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Another aspect that seems off in the data is the correctness of the classification considering the expected values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7022122" y="2020359"/>
            <a:ext cx="4846320" cy="1865841"/>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c</a:t>
            </a:r>
            <a:r>
              <a:rPr lang="en-US" dirty="0">
                <a:latin typeface="Calibri" panose="020F0502020204030204" pitchFamily="34" charset="0"/>
                <a:ea typeface="Calibri" panose="020F0502020204030204" pitchFamily="34" charset="0"/>
                <a:cs typeface="Times New Roman" panose="02020603050405020304" pitchFamily="18" charset="0"/>
              </a:rPr>
              <a:t>lassification is not aligned to the WHO ranges for each parameter</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Inconsistency present in all parameters and for potable and non-potable classes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Assumption: classification based on consumption in areas without alternatives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4</a:t>
            </a:fld>
            <a:endParaRPr lang="en-US" dirty="0"/>
          </a:p>
        </p:txBody>
      </p:sp>
      <p:sp>
        <p:nvSpPr>
          <p:cNvPr id="14" name="Text Placeholder 13">
            <a:extLst>
              <a:ext uri="{FF2B5EF4-FFF2-40B4-BE49-F238E27FC236}">
                <a16:creationId xmlns:a16="http://schemas.microsoft.com/office/drawing/2014/main" id="{7B5205E9-FF14-4D9A-ADC4-D991D2A886C9}"/>
              </a:ext>
            </a:extLst>
          </p:cNvPr>
          <p:cNvSpPr>
            <a:spLocks noGrp="1"/>
          </p:cNvSpPr>
          <p:nvPr>
            <p:ph type="body" sz="quarter" idx="13"/>
          </p:nvPr>
        </p:nvSpPr>
        <p:spPr>
          <a:xfrm>
            <a:off x="7022122" y="1516359"/>
            <a:ext cx="4749877" cy="358775"/>
          </a:xfrm>
        </p:spPr>
        <p:txBody>
          <a:bodyPr/>
          <a:lstStyle/>
          <a:p>
            <a:r>
              <a:rPr lang="en-US" dirty="0"/>
              <a:t>Classification correctness</a:t>
            </a:r>
          </a:p>
        </p:txBody>
      </p:sp>
      <p:pic>
        <p:nvPicPr>
          <p:cNvPr id="17" name="Content Placeholder 16">
            <a:extLst>
              <a:ext uri="{FF2B5EF4-FFF2-40B4-BE49-F238E27FC236}">
                <a16:creationId xmlns:a16="http://schemas.microsoft.com/office/drawing/2014/main" id="{06334452-32BE-4089-8C7C-985EDC54CEF6}"/>
              </a:ext>
            </a:extLst>
          </p:cNvPr>
          <p:cNvPicPr>
            <a:picLocks noGrp="1" noChangeAspect="1"/>
          </p:cNvPicPr>
          <p:nvPr>
            <p:ph sz="half" idx="2"/>
          </p:nvPr>
        </p:nvPicPr>
        <p:blipFill>
          <a:blip r:embed="rId3"/>
          <a:stretch>
            <a:fillRect/>
          </a:stretch>
        </p:blipFill>
        <p:spPr>
          <a:xfrm>
            <a:off x="431800" y="1511999"/>
            <a:ext cx="6400800" cy="5052883"/>
          </a:xfrm>
          <a:prstGeom prst="rect">
            <a:avLst/>
          </a:prstGeom>
        </p:spPr>
      </p:pic>
    </p:spTree>
    <p:extLst>
      <p:ext uri="{BB962C8B-B14F-4D97-AF65-F5344CB8AC3E}">
        <p14:creationId xmlns:p14="http://schemas.microsoft.com/office/powerpoint/2010/main" val="306765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360000"/>
          </a:xfrm>
        </p:spPr>
        <p:txBody>
          <a:bodyPr>
            <a:normAutofit/>
          </a:bodyPr>
          <a:lstStyle/>
          <a:p>
            <a:r>
              <a:rPr lang="en-US" dirty="0"/>
              <a:t>Missing values removed without any loss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515834"/>
            <a:ext cx="5472000" cy="360000"/>
          </a:xfrm>
        </p:spPr>
        <p:txBody>
          <a:bodyPr anchor="t">
            <a:normAutofit/>
          </a:bodyPr>
          <a:lstStyle/>
          <a:p>
            <a:r>
              <a:rPr lang="en-US" dirty="0"/>
              <a:t>Missing values</a:t>
            </a:r>
          </a:p>
        </p:txBody>
      </p:sp>
      <p:pic>
        <p:nvPicPr>
          <p:cNvPr id="11" name="Picture 10">
            <a:extLst>
              <a:ext uri="{FF2B5EF4-FFF2-40B4-BE49-F238E27FC236}">
                <a16:creationId xmlns:a16="http://schemas.microsoft.com/office/drawing/2014/main" id="{BB4ECE38-26FF-451F-8858-E5852A9764E1}"/>
              </a:ext>
            </a:extLst>
          </p:cNvPr>
          <p:cNvPicPr>
            <a:picLocks noChangeAspect="1"/>
          </p:cNvPicPr>
          <p:nvPr/>
        </p:nvPicPr>
        <p:blipFill>
          <a:blip r:embed="rId2"/>
          <a:stretch>
            <a:fillRect/>
          </a:stretch>
        </p:blipFill>
        <p:spPr>
          <a:xfrm>
            <a:off x="432000" y="2445714"/>
            <a:ext cx="5472000" cy="3324239"/>
          </a:xfrm>
          <a:prstGeom prst="rect">
            <a:avLst/>
          </a:prstGeom>
          <a:noFill/>
        </p:spPr>
      </p:pic>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1516359"/>
            <a:ext cx="5472000" cy="358775"/>
          </a:xfrm>
        </p:spPr>
        <p:txBody>
          <a:bodyPr>
            <a:normAutofit/>
          </a:bodyPr>
          <a:lstStyle/>
          <a:p>
            <a:r>
              <a:rPr lang="en-US" dirty="0"/>
              <a:t>Data treatment</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type="body" sz="quarter" idx="12"/>
          </p:nvPr>
        </p:nvSpPr>
        <p:spPr>
          <a:xfrm>
            <a:off x="6299887" y="2020359"/>
            <a:ext cx="5472113" cy="4170891"/>
          </a:xfrm>
        </p:spPr>
        <p:txBody>
          <a:bodyPr>
            <a:normAutofit/>
          </a:bodyPr>
          <a:lstStyle/>
          <a:p>
            <a:pPr>
              <a:spcAft>
                <a:spcPts val="800"/>
              </a:spcAft>
            </a:pPr>
            <a:r>
              <a:rPr lang="en-US" dirty="0">
                <a:effectLst/>
              </a:rPr>
              <a:t>Missing data removed:</a:t>
            </a:r>
          </a:p>
          <a:p>
            <a:pPr lvl="1">
              <a:spcAft>
                <a:spcPts val="800"/>
              </a:spcAft>
            </a:pPr>
            <a:r>
              <a:rPr lang="en-US" dirty="0">
                <a:effectLst/>
              </a:rPr>
              <a:t>1265 rows excluded</a:t>
            </a:r>
          </a:p>
          <a:p>
            <a:pPr lvl="1">
              <a:spcAft>
                <a:spcPts val="800"/>
              </a:spcAft>
            </a:pPr>
            <a:r>
              <a:rPr lang="en-US" dirty="0">
                <a:effectLst/>
              </a:rPr>
              <a:t>2011 for the model data</a:t>
            </a:r>
          </a:p>
          <a:p>
            <a:pPr lvl="1">
              <a:spcAft>
                <a:spcPts val="800"/>
              </a:spcAft>
            </a:pPr>
            <a:r>
              <a:rPr lang="en-US" dirty="0"/>
              <a:t>No change in the target distribution</a:t>
            </a:r>
          </a:p>
          <a:p>
            <a:pPr>
              <a:spcAft>
                <a:spcPts val="800"/>
              </a:spcAft>
            </a:pPr>
            <a:r>
              <a:rPr lang="en-US" dirty="0">
                <a:effectLst/>
              </a:rPr>
              <a:t>Training set:</a:t>
            </a:r>
          </a:p>
          <a:p>
            <a:pPr lvl="1">
              <a:spcAft>
                <a:spcPts val="800"/>
              </a:spcAft>
            </a:pPr>
            <a:r>
              <a:rPr lang="en-US" dirty="0"/>
              <a:t>70%</a:t>
            </a:r>
          </a:p>
          <a:p>
            <a:pPr>
              <a:spcAft>
                <a:spcPts val="800"/>
              </a:spcAft>
            </a:pPr>
            <a:r>
              <a:rPr lang="en-US" dirty="0">
                <a:effectLst/>
              </a:rPr>
              <a:t>Testing set:</a:t>
            </a:r>
          </a:p>
          <a:p>
            <a:pPr lvl="1">
              <a:spcAft>
                <a:spcPts val="800"/>
              </a:spcAft>
            </a:pPr>
            <a:r>
              <a:rPr lang="en-US" dirty="0"/>
              <a:t>30%</a:t>
            </a:r>
            <a:endParaRPr lang="en-US" dirty="0">
              <a:effectLst/>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smtClean="0"/>
              <a:pPr>
                <a:spcAft>
                  <a:spcPts val="600"/>
                </a:spcAft>
              </a:pPr>
              <a:t>5</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nchor="ctr">
            <a:normAutofit/>
          </a:bodyPr>
          <a:lstStyle/>
          <a:p>
            <a:r>
              <a:rPr lang="en-US" sz="3000"/>
              <a:t>Modeling – data treatment</a:t>
            </a:r>
          </a:p>
        </p:txBody>
      </p:sp>
    </p:spTree>
    <p:extLst>
      <p:ext uri="{BB962C8B-B14F-4D97-AF65-F5344CB8AC3E}">
        <p14:creationId xmlns:p14="http://schemas.microsoft.com/office/powerpoint/2010/main" val="143272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32"/>
          </p:nvPr>
        </p:nvSpPr>
        <p:spPr/>
        <p:txBody>
          <a:bodyPr vert="horz" lIns="0" tIns="0" rIns="0" bIns="0" rtlCol="0">
            <a:normAutofit/>
          </a:bodyPr>
          <a:lstStyle/>
          <a:p>
            <a:r>
              <a:rPr lang="en-US" kern="1200" dirty="0">
                <a:latin typeface="+mn-lt"/>
                <a:ea typeface="+mn-ea"/>
                <a:cs typeface="+mn-cs"/>
              </a:rPr>
              <a:t>6 classifiers with exploration of the parameters, 2 sampling methods, and 3 scaling techniques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idx="1"/>
          </p:nvPr>
        </p:nvSpPr>
        <p:spPr>
          <a:xfrm>
            <a:off x="419100" y="1512000"/>
            <a:ext cx="5760720" cy="4679250"/>
          </a:xfrm>
        </p:spPr>
        <p:txBody>
          <a:bodyPr vert="horz" lIns="0" tIns="0" rIns="0" bIns="0" rtlCol="0">
            <a:normAutofit fontScale="92500"/>
          </a:bodyPr>
          <a:lstStyle/>
          <a:p>
            <a:pPr marL="0" lvl="1" indent="0">
              <a:spcBef>
                <a:spcPts val="1000"/>
              </a:spcBef>
              <a:buNone/>
            </a:pPr>
            <a:r>
              <a:rPr lang="en-US" sz="2000" b="1" dirty="0"/>
              <a:t>Classifier:</a:t>
            </a:r>
          </a:p>
          <a:p>
            <a:pPr lvl="1"/>
            <a:r>
              <a:rPr lang="en-US" b="1" dirty="0">
                <a:cs typeface="Calibri" panose="020F0502020204030204" pitchFamily="34" charset="0"/>
              </a:rPr>
              <a:t>Logistic Regression (Logit model)</a:t>
            </a:r>
            <a:r>
              <a:rPr lang="en-US" dirty="0">
                <a:cs typeface="Calibri" panose="020F0502020204030204" pitchFamily="34" charset="0"/>
              </a:rPr>
              <a:t>: models the probability of well-defined classes or events (categorical) that can be binary or linear. Classification is the main application of this model.</a:t>
            </a:r>
          </a:p>
          <a:p>
            <a:pPr lvl="1"/>
            <a:r>
              <a:rPr lang="en-US" b="1" dirty="0">
                <a:cs typeface="Calibri" panose="020F0502020204030204" pitchFamily="34" charset="0"/>
              </a:rPr>
              <a:t>K Nearest Neighbors (KNN)</a:t>
            </a:r>
            <a:r>
              <a:rPr lang="en-US" dirty="0">
                <a:cs typeface="Calibri" panose="020F0502020204030204" pitchFamily="34" charset="0"/>
              </a:rPr>
              <a:t>: uses the distance between the values to group them, assuming that the data is similar when close.</a:t>
            </a:r>
          </a:p>
          <a:p>
            <a:pPr lvl="1"/>
            <a:r>
              <a:rPr lang="en-US" b="1" dirty="0">
                <a:cs typeface="Calibri" panose="020F0502020204030204" pitchFamily="34" charset="0"/>
              </a:rPr>
              <a:t>Decision Tree</a:t>
            </a:r>
            <a:r>
              <a:rPr lang="en-US" dirty="0">
                <a:cs typeface="Calibri" panose="020F0502020204030204" pitchFamily="34" charset="0"/>
              </a:rPr>
              <a:t>: creates a set of rules to make the decision. These rules are evaluated and based on the decision, and you move to the following node till you reach the final classification (leaf).</a:t>
            </a:r>
          </a:p>
          <a:p>
            <a:pPr lvl="1"/>
            <a:r>
              <a:rPr lang="en-US" b="1" dirty="0">
                <a:cs typeface="Calibri" panose="020F0502020204030204" pitchFamily="34" charset="0"/>
              </a:rPr>
              <a:t>Random Forest</a:t>
            </a:r>
            <a:r>
              <a:rPr lang="en-US" dirty="0">
                <a:cs typeface="Calibri" panose="020F0502020204030204" pitchFamily="34" charset="0"/>
              </a:rPr>
              <a:t>: consists of many individual decision trees that operate as an ensemble.</a:t>
            </a:r>
          </a:p>
          <a:p>
            <a:pPr lvl="1"/>
            <a:r>
              <a:rPr lang="en-US" b="1" dirty="0">
                <a:cs typeface="Calibri" panose="020F0502020204030204" pitchFamily="34" charset="0"/>
              </a:rPr>
              <a:t>Ada-boost</a:t>
            </a:r>
            <a:r>
              <a:rPr lang="en-US" dirty="0">
                <a:cs typeface="Calibri" panose="020F0502020204030204" pitchFamily="34" charset="0"/>
              </a:rPr>
              <a:t> or </a:t>
            </a:r>
            <a:r>
              <a:rPr lang="en-US" b="1" dirty="0">
                <a:cs typeface="Calibri" panose="020F0502020204030204" pitchFamily="34" charset="0"/>
              </a:rPr>
              <a:t>Adaptive Boosting</a:t>
            </a:r>
            <a:r>
              <a:rPr lang="en-US" dirty="0">
                <a:cs typeface="Calibri" panose="020F0502020204030204" pitchFamily="34" charset="0"/>
              </a:rPr>
              <a:t> is an ensemble boosting classifier proposed by Yoav Freund and Robert Schapire in 1996. It combines multiple classifiers to increase the accuracy of classifiers.</a:t>
            </a:r>
          </a:p>
          <a:p>
            <a:pPr lvl="1"/>
            <a:r>
              <a:rPr lang="en-US" b="1" dirty="0" err="1">
                <a:cs typeface="Calibri" panose="020F0502020204030204" pitchFamily="34" charset="0"/>
              </a:rPr>
              <a:t>XGBoost</a:t>
            </a:r>
            <a:r>
              <a:rPr lang="en-US" dirty="0">
                <a:cs typeface="Calibri" panose="020F0502020204030204" pitchFamily="34" charset="0"/>
              </a:rPr>
              <a:t> stands for eXtreme Gradient Boosting, which is a boosting algorithm based on gradient boosted decision trees algorithm.</a:t>
            </a:r>
          </a:p>
          <a:p>
            <a:pPr lvl="0"/>
            <a:r>
              <a:rPr lang="en-US" dirty="0">
                <a:cs typeface="Calibri" panose="020F0502020204030204" pitchFamily="34" charset="0"/>
              </a:rPr>
              <a:t>Each model tested a set of parameters to define the best result.</a:t>
            </a:r>
          </a:p>
        </p:txBody>
      </p:sp>
      <p:sp>
        <p:nvSpPr>
          <p:cNvPr id="32" name="Text Placeholder 31">
            <a:extLst>
              <a:ext uri="{FF2B5EF4-FFF2-40B4-BE49-F238E27FC236}">
                <a16:creationId xmlns:a16="http://schemas.microsoft.com/office/drawing/2014/main" id="{C7964E21-8187-4122-ACD2-A923A8118FD4}"/>
              </a:ext>
            </a:extLst>
          </p:cNvPr>
          <p:cNvSpPr>
            <a:spLocks noGrp="1"/>
          </p:cNvSpPr>
          <p:nvPr>
            <p:ph type="body" sz="quarter" idx="12"/>
          </p:nvPr>
        </p:nvSpPr>
        <p:spPr>
          <a:xfrm>
            <a:off x="6416040" y="1511476"/>
            <a:ext cx="2468880" cy="4679249"/>
          </a:xfrm>
        </p:spPr>
        <p:txBody>
          <a:bodyPr/>
          <a:lstStyle/>
          <a:p>
            <a:pPr marL="0" indent="0">
              <a:buNone/>
            </a:pPr>
            <a:r>
              <a:rPr lang="en-US" b="1" dirty="0"/>
              <a:t>Train/test sets sampling:</a:t>
            </a:r>
          </a:p>
          <a:p>
            <a:r>
              <a:rPr lang="en-US" dirty="0"/>
              <a:t>Random</a:t>
            </a:r>
          </a:p>
          <a:p>
            <a:r>
              <a:rPr lang="en-US" dirty="0"/>
              <a:t>Stratified</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Results:</a:t>
            </a:r>
          </a:p>
          <a:p>
            <a:r>
              <a:rPr lang="en-US" dirty="0"/>
              <a:t>Random sampling led to slightly more accurate models than the Stratified.</a:t>
            </a:r>
          </a:p>
        </p:txBody>
      </p:sp>
      <p:sp>
        <p:nvSpPr>
          <p:cNvPr id="34" name="Text Placeholder 5">
            <a:extLst>
              <a:ext uri="{FF2B5EF4-FFF2-40B4-BE49-F238E27FC236}">
                <a16:creationId xmlns:a16="http://schemas.microsoft.com/office/drawing/2014/main" id="{F4CA6728-4E82-4FB7-BFB1-05159EED5A84}"/>
              </a:ext>
            </a:extLst>
          </p:cNvPr>
          <p:cNvSpPr>
            <a:spLocks noGrp="1"/>
          </p:cNvSpPr>
          <p:nvPr>
            <p:ph type="body" sz="quarter" idx="13"/>
          </p:nvPr>
        </p:nvSpPr>
        <p:spPr>
          <a:xfrm>
            <a:off x="9304020" y="1511475"/>
            <a:ext cx="2468880" cy="4679250"/>
          </a:xfrm>
        </p:spPr>
        <p:txBody>
          <a:bodyPr/>
          <a:lstStyle/>
          <a:p>
            <a:r>
              <a:rPr lang="en-US" b="1" dirty="0"/>
              <a:t>Data scaling:</a:t>
            </a:r>
          </a:p>
          <a:p>
            <a:r>
              <a:rPr lang="en-US" dirty="0"/>
              <a:t>StandardScaler</a:t>
            </a:r>
          </a:p>
          <a:p>
            <a:r>
              <a:rPr lang="en-US" dirty="0"/>
              <a:t>MinMaxScaler</a:t>
            </a:r>
          </a:p>
          <a:p>
            <a:r>
              <a:rPr lang="en-US" dirty="0"/>
              <a:t>RobustScaler</a:t>
            </a:r>
          </a:p>
          <a:p>
            <a:endParaRPr lang="en-US" dirty="0"/>
          </a:p>
          <a:p>
            <a:pPr marL="0" indent="0">
              <a:buNone/>
            </a:pPr>
            <a:r>
              <a:rPr lang="en-US" b="1" u="sng" dirty="0"/>
              <a:t>Results:</a:t>
            </a:r>
          </a:p>
          <a:p>
            <a:r>
              <a:rPr lang="en-US" dirty="0"/>
              <a:t>No impact on the performance.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15"/>
          </p:nvPr>
        </p:nvSpPr>
        <p:spPr/>
        <p:txBody>
          <a:bodyPr vert="horz" lIns="0" tIns="0" rIns="0" bIns="0" rtlCol="0" anchor="ctr">
            <a:normAutofit/>
          </a:bodyPr>
          <a:lstStyle/>
          <a:p>
            <a:pPr>
              <a:spcAft>
                <a:spcPts val="600"/>
              </a:spcAft>
            </a:pPr>
            <a:fld id="{19B51A1E-902D-48AF-9020-955120F399B6}" type="slidenum">
              <a:rPr lang="en-US" smtClean="0"/>
              <a:pPr>
                <a:spcAft>
                  <a:spcPts val="600"/>
                </a:spcAft>
              </a:pPr>
              <a:t>6</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vert="horz" lIns="0" tIns="0" rIns="0" bIns="0" rtlCol="0" anchor="ctr">
            <a:normAutofit/>
          </a:bodyPr>
          <a:lstStyle/>
          <a:p>
            <a:r>
              <a:rPr lang="en-US" sz="3000" kern="1200" dirty="0">
                <a:latin typeface="Rockwell" panose="02060603020205020403" pitchFamily="18" charset="0"/>
                <a:ea typeface="+mj-ea"/>
                <a:cs typeface="+mj-cs"/>
              </a:rPr>
              <a:t>Classifier, sampling, &amp; scaling</a:t>
            </a:r>
          </a:p>
        </p:txBody>
      </p:sp>
    </p:spTree>
    <p:extLst>
      <p:ext uri="{BB962C8B-B14F-4D97-AF65-F5344CB8AC3E}">
        <p14:creationId xmlns:p14="http://schemas.microsoft.com/office/powerpoint/2010/main" val="387243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91B4D57-B441-4ECF-8C13-4DCEF401C1C9}"/>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9" name="Title 8">
            <a:extLst>
              <a:ext uri="{FF2B5EF4-FFF2-40B4-BE49-F238E27FC236}">
                <a16:creationId xmlns:a16="http://schemas.microsoft.com/office/drawing/2014/main" id="{325F1B98-E488-4EBF-8AD4-1FE2FBEDD2F7}"/>
              </a:ext>
            </a:extLst>
          </p:cNvPr>
          <p:cNvSpPr>
            <a:spLocks noGrp="1"/>
          </p:cNvSpPr>
          <p:nvPr>
            <p:ph type="title"/>
          </p:nvPr>
        </p:nvSpPr>
        <p:spPr/>
        <p:txBody>
          <a:bodyPr/>
          <a:lstStyle/>
          <a:p>
            <a:r>
              <a:rPr lang="en-US" dirty="0"/>
              <a:t>Modeling - results and analysis</a:t>
            </a:r>
          </a:p>
        </p:txBody>
      </p:sp>
      <p:sp>
        <p:nvSpPr>
          <p:cNvPr id="10" name="Text Placeholder 9">
            <a:extLst>
              <a:ext uri="{FF2B5EF4-FFF2-40B4-BE49-F238E27FC236}">
                <a16:creationId xmlns:a16="http://schemas.microsoft.com/office/drawing/2014/main" id="{64425516-5612-4EE5-9743-F5B73A95AF8F}"/>
              </a:ext>
            </a:extLst>
          </p:cNvPr>
          <p:cNvSpPr>
            <a:spLocks noGrp="1"/>
          </p:cNvSpPr>
          <p:nvPr>
            <p:ph type="body" idx="1"/>
          </p:nvPr>
        </p:nvSpPr>
        <p:spPr/>
        <p:txBody>
          <a:bodyPr anchor="t"/>
          <a:lstStyle/>
          <a:p>
            <a:r>
              <a:rPr lang="en-US" u="sng" dirty="0"/>
              <a:t>Accuracy</a:t>
            </a:r>
          </a:p>
        </p:txBody>
      </p:sp>
      <p:sp>
        <p:nvSpPr>
          <p:cNvPr id="12" name="Text Placeholder 11">
            <a:extLst>
              <a:ext uri="{FF2B5EF4-FFF2-40B4-BE49-F238E27FC236}">
                <a16:creationId xmlns:a16="http://schemas.microsoft.com/office/drawing/2014/main" id="{77D803B6-ECA8-4255-A905-3C0C04363F54}"/>
              </a:ext>
            </a:extLst>
          </p:cNvPr>
          <p:cNvSpPr>
            <a:spLocks noGrp="1"/>
          </p:cNvSpPr>
          <p:nvPr>
            <p:ph type="body" sz="quarter" idx="3"/>
          </p:nvPr>
        </p:nvSpPr>
        <p:spPr/>
        <p:txBody>
          <a:bodyPr anchor="t"/>
          <a:lstStyle/>
          <a:p>
            <a:r>
              <a:rPr lang="en-US" u="sng" dirty="0"/>
              <a:t>Ratio accuracy / run time</a:t>
            </a:r>
          </a:p>
        </p:txBody>
      </p:sp>
      <p:pic>
        <p:nvPicPr>
          <p:cNvPr id="14" name="Content Placeholder 13">
            <a:extLst>
              <a:ext uri="{FF2B5EF4-FFF2-40B4-BE49-F238E27FC236}">
                <a16:creationId xmlns:a16="http://schemas.microsoft.com/office/drawing/2014/main" id="{40B9F2EF-6DE1-4368-9A27-6B303BE43ED3}"/>
              </a:ext>
            </a:extLst>
          </p:cNvPr>
          <p:cNvPicPr>
            <a:picLocks noGrp="1" noChangeAspect="1"/>
          </p:cNvPicPr>
          <p:nvPr>
            <p:ph sz="half" idx="2"/>
          </p:nvPr>
        </p:nvPicPr>
        <p:blipFill>
          <a:blip r:embed="rId2"/>
          <a:stretch>
            <a:fillRect/>
          </a:stretch>
        </p:blipFill>
        <p:spPr>
          <a:xfrm>
            <a:off x="223520" y="1860848"/>
            <a:ext cx="5760720" cy="2693018"/>
          </a:xfrm>
          <a:prstGeom prst="rect">
            <a:avLst/>
          </a:prstGeom>
        </p:spPr>
      </p:pic>
      <p:pic>
        <p:nvPicPr>
          <p:cNvPr id="15" name="Content Placeholder 14">
            <a:extLst>
              <a:ext uri="{FF2B5EF4-FFF2-40B4-BE49-F238E27FC236}">
                <a16:creationId xmlns:a16="http://schemas.microsoft.com/office/drawing/2014/main" id="{43CCBFD6-D15A-4E21-AFBF-C55EBD3DC03B}"/>
              </a:ext>
            </a:extLst>
          </p:cNvPr>
          <p:cNvPicPr>
            <a:picLocks noGrp="1" noChangeAspect="1"/>
          </p:cNvPicPr>
          <p:nvPr>
            <p:ph sz="quarter" idx="4"/>
          </p:nvPr>
        </p:nvPicPr>
        <p:blipFill>
          <a:blip r:embed="rId3"/>
          <a:stretch>
            <a:fillRect/>
          </a:stretch>
        </p:blipFill>
        <p:spPr>
          <a:xfrm>
            <a:off x="6207760" y="1899350"/>
            <a:ext cx="5760720" cy="2654516"/>
          </a:xfrm>
          <a:prstGeom prst="rect">
            <a:avLst/>
          </a:prstGeom>
        </p:spPr>
      </p:pic>
      <p:sp>
        <p:nvSpPr>
          <p:cNvPr id="17" name="TextBox 16">
            <a:extLst>
              <a:ext uri="{FF2B5EF4-FFF2-40B4-BE49-F238E27FC236}">
                <a16:creationId xmlns:a16="http://schemas.microsoft.com/office/drawing/2014/main" id="{71F4CBFC-1D9A-4A91-AB13-C830B7005A5A}"/>
              </a:ext>
            </a:extLst>
          </p:cNvPr>
          <p:cNvSpPr txBox="1"/>
          <p:nvPr/>
        </p:nvSpPr>
        <p:spPr>
          <a:xfrm>
            <a:off x="431886" y="4590866"/>
            <a:ext cx="5486400" cy="2031325"/>
          </a:xfrm>
          <a:prstGeom prst="rect">
            <a:avLst/>
          </a:prstGeom>
          <a:noFill/>
        </p:spPr>
        <p:txBody>
          <a:bodyPr wrap="square">
            <a:spAutoFit/>
          </a:bodyPr>
          <a:lstStyle/>
          <a:p>
            <a:pPr lvl="0"/>
            <a:r>
              <a:rPr lang="en-US" b="1" dirty="0"/>
              <a:t>Random Forest</a:t>
            </a:r>
          </a:p>
          <a:p>
            <a:pPr marL="285750" lvl="0" indent="-285750">
              <a:buFont typeface="Arial" panose="020B0604020202020204" pitchFamily="34" charset="0"/>
              <a:buChar char="•"/>
            </a:pPr>
            <a:r>
              <a:rPr lang="en-US" dirty="0"/>
              <a:t>Random sampling</a:t>
            </a:r>
          </a:p>
          <a:p>
            <a:pPr marL="285750" lvl="0" indent="-285750">
              <a:buFont typeface="Arial" panose="020B0604020202020204" pitchFamily="34" charset="0"/>
              <a:buChar char="•"/>
            </a:pPr>
            <a:r>
              <a:rPr lang="en-US" dirty="0"/>
              <a:t>MinMaxScaler scaling</a:t>
            </a:r>
          </a:p>
          <a:p>
            <a:pPr marL="285750" lvl="0" indent="-285750">
              <a:buFont typeface="Arial" panose="020B0604020202020204" pitchFamily="34" charset="0"/>
              <a:buChar char="•"/>
            </a:pPr>
            <a:r>
              <a:rPr lang="en-US" dirty="0"/>
              <a:t>Accuracy 70%</a:t>
            </a:r>
          </a:p>
          <a:p>
            <a:pPr marL="285750" lvl="0" indent="-285750">
              <a:buFont typeface="Arial" panose="020B0604020202020204" pitchFamily="34" charset="0"/>
              <a:buChar char="•"/>
            </a:pPr>
            <a:r>
              <a:rPr lang="en-US" dirty="0"/>
              <a:t>Run time: 70 sec (training)</a:t>
            </a:r>
          </a:p>
          <a:p>
            <a:pPr marL="285750" lvl="0" indent="-285750">
              <a:buFont typeface="Arial" panose="020B0604020202020204" pitchFamily="34" charset="0"/>
              <a:buChar char="•"/>
            </a:pPr>
            <a:r>
              <a:rPr lang="en-US" dirty="0"/>
              <a:t>Parameters: ’min_samples_leaf’: 2 and ‘n_estimators’: 500</a:t>
            </a:r>
          </a:p>
        </p:txBody>
      </p:sp>
      <p:sp>
        <p:nvSpPr>
          <p:cNvPr id="19" name="TextBox 18">
            <a:extLst>
              <a:ext uri="{FF2B5EF4-FFF2-40B4-BE49-F238E27FC236}">
                <a16:creationId xmlns:a16="http://schemas.microsoft.com/office/drawing/2014/main" id="{C9454F54-AFC9-4A86-93B2-C9159090BB18}"/>
              </a:ext>
            </a:extLst>
          </p:cNvPr>
          <p:cNvSpPr txBox="1"/>
          <p:nvPr/>
        </p:nvSpPr>
        <p:spPr>
          <a:xfrm>
            <a:off x="6207760" y="4590866"/>
            <a:ext cx="5486400" cy="1477328"/>
          </a:xfrm>
          <a:prstGeom prst="rect">
            <a:avLst/>
          </a:prstGeom>
          <a:noFill/>
        </p:spPr>
        <p:txBody>
          <a:bodyPr wrap="square">
            <a:spAutoFit/>
          </a:bodyPr>
          <a:lstStyle/>
          <a:p>
            <a:pPr lvl="0"/>
            <a:r>
              <a:rPr lang="en-US" b="1" dirty="0"/>
              <a:t>KNN</a:t>
            </a:r>
          </a:p>
          <a:p>
            <a:pPr marL="285750" lvl="0" indent="-285750">
              <a:buFont typeface="Arial" panose="020B0604020202020204" pitchFamily="34" charset="0"/>
              <a:buChar char="•"/>
            </a:pPr>
            <a:r>
              <a:rPr lang="en-US" dirty="0"/>
              <a:t>Accuracy (mean): 0.64</a:t>
            </a:r>
          </a:p>
          <a:p>
            <a:pPr marL="285750" lvl="0" indent="-285750">
              <a:buFont typeface="Arial" panose="020B0604020202020204" pitchFamily="34" charset="0"/>
              <a:buChar char="•"/>
            </a:pPr>
            <a:r>
              <a:rPr lang="en-US" dirty="0"/>
              <a:t>Faster run time does not justify the selection of this model with lower accuracy, once Random Forest run time is only 70 seconds.</a:t>
            </a:r>
          </a:p>
        </p:txBody>
      </p:sp>
      <p:sp>
        <p:nvSpPr>
          <p:cNvPr id="20" name="Text Placeholder 12">
            <a:extLst>
              <a:ext uri="{FF2B5EF4-FFF2-40B4-BE49-F238E27FC236}">
                <a16:creationId xmlns:a16="http://schemas.microsoft.com/office/drawing/2014/main" id="{14951D98-C5B9-4922-B189-235F786FB2F3}"/>
              </a:ext>
            </a:extLst>
          </p:cNvPr>
          <p:cNvSpPr txBox="1">
            <a:spLocks/>
          </p:cNvSpPr>
          <p:nvPr/>
        </p:nvSpPr>
        <p:spPr>
          <a:xfrm>
            <a:off x="431800" y="1008000"/>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is the winner evaluating the accuracy.</a:t>
            </a:r>
          </a:p>
        </p:txBody>
      </p:sp>
    </p:spTree>
    <p:extLst>
      <p:ext uri="{BB962C8B-B14F-4D97-AF65-F5344CB8AC3E}">
        <p14:creationId xmlns:p14="http://schemas.microsoft.com/office/powerpoint/2010/main" val="103696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E42AFEC-B76E-4B7C-9A6D-14106AFBDCEB}"/>
              </a:ext>
            </a:extLst>
          </p:cNvPr>
          <p:cNvSpPr>
            <a:spLocks noGrp="1"/>
          </p:cNvSpPr>
          <p:nvPr>
            <p:ph type="body" idx="1"/>
          </p:nvPr>
        </p:nvSpPr>
        <p:spPr>
          <a:xfrm>
            <a:off x="432000" y="1515834"/>
            <a:ext cx="4304124" cy="360000"/>
          </a:xfrm>
        </p:spPr>
        <p:txBody>
          <a:bodyPr/>
          <a:lstStyle/>
          <a:p>
            <a:r>
              <a:rPr lang="en-US" dirty="0"/>
              <a:t>Considerations</a:t>
            </a:r>
          </a:p>
        </p:txBody>
      </p:sp>
      <p:sp>
        <p:nvSpPr>
          <p:cNvPr id="2" name="Slide Number Placeholder 1">
            <a:extLst>
              <a:ext uri="{FF2B5EF4-FFF2-40B4-BE49-F238E27FC236}">
                <a16:creationId xmlns:a16="http://schemas.microsoft.com/office/drawing/2014/main" id="{DE272D68-9BF7-4296-BBE1-316FA89EE423}"/>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8" name="Title 7">
            <a:extLst>
              <a:ext uri="{FF2B5EF4-FFF2-40B4-BE49-F238E27FC236}">
                <a16:creationId xmlns:a16="http://schemas.microsoft.com/office/drawing/2014/main" id="{954EFF60-C6C0-4245-89E0-5ED426BE681B}"/>
              </a:ext>
            </a:extLst>
          </p:cNvPr>
          <p:cNvSpPr>
            <a:spLocks noGrp="1"/>
          </p:cNvSpPr>
          <p:nvPr>
            <p:ph type="title"/>
          </p:nvPr>
        </p:nvSpPr>
        <p:spPr/>
        <p:txBody>
          <a:bodyPr/>
          <a:lstStyle/>
          <a:p>
            <a:r>
              <a:rPr lang="en-US" dirty="0"/>
              <a:t>Summary and conclusion</a:t>
            </a:r>
          </a:p>
        </p:txBody>
      </p:sp>
      <p:sp>
        <p:nvSpPr>
          <p:cNvPr id="20" name="Content Placeholder 10">
            <a:extLst>
              <a:ext uri="{FF2B5EF4-FFF2-40B4-BE49-F238E27FC236}">
                <a16:creationId xmlns:a16="http://schemas.microsoft.com/office/drawing/2014/main" id="{C475E7D9-BBF6-4B0E-8F1C-60F782288ADE}"/>
              </a:ext>
            </a:extLst>
          </p:cNvPr>
          <p:cNvSpPr txBox="1">
            <a:spLocks/>
          </p:cNvSpPr>
          <p:nvPr/>
        </p:nvSpPr>
        <p:spPr>
          <a:xfrm>
            <a:off x="432000" y="2023668"/>
            <a:ext cx="4562031" cy="4261359"/>
          </a:xfrm>
          <a:prstGeom prst="rect">
            <a:avLst/>
          </a:prstGeom>
          <a:noFill/>
        </p:spPr>
        <p:txBody>
          <a:bodyPr vert="horz" wrap="square" lIns="0" tIns="0" rIns="0" bIns="0" rtlCol="0">
            <a:sp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model reached an accuracy acceptable of 70%</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quality raises concerns and could be classified as unreliable data with poor quality.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is discrepant with the expected classification.</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All parameters have a heavy overlapping distribution for potable and non-potable.</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absence of correlation between parameters knowingly correlated, for example, the known correlation between pH and potability.</a:t>
            </a:r>
          </a:p>
        </p:txBody>
      </p:sp>
      <p:sp>
        <p:nvSpPr>
          <p:cNvPr id="22" name="Text Placeholder 21">
            <a:extLst>
              <a:ext uri="{FF2B5EF4-FFF2-40B4-BE49-F238E27FC236}">
                <a16:creationId xmlns:a16="http://schemas.microsoft.com/office/drawing/2014/main" id="{727620F2-9DF3-4C8A-8112-3B5F920CC7CE}"/>
              </a:ext>
            </a:extLst>
          </p:cNvPr>
          <p:cNvSpPr>
            <a:spLocks noGrp="1"/>
          </p:cNvSpPr>
          <p:nvPr>
            <p:ph type="body" sz="quarter" idx="32"/>
          </p:nvPr>
        </p:nvSpPr>
        <p:spPr/>
        <p:txBody>
          <a:bodyPr/>
          <a:lstStyle/>
          <a:p>
            <a:r>
              <a:rPr lang="en-US" dirty="0"/>
              <a:t>Models performed acceptably but data quality must be the considered carefully to adopt the model.</a:t>
            </a:r>
          </a:p>
        </p:txBody>
      </p:sp>
      <p:sp>
        <p:nvSpPr>
          <p:cNvPr id="24" name="Content Placeholder 23">
            <a:extLst>
              <a:ext uri="{FF2B5EF4-FFF2-40B4-BE49-F238E27FC236}">
                <a16:creationId xmlns:a16="http://schemas.microsoft.com/office/drawing/2014/main" id="{BF79D2BB-2E80-470B-BD14-CBF547AAFC8C}"/>
              </a:ext>
            </a:extLst>
          </p:cNvPr>
          <p:cNvSpPr>
            <a:spLocks noGrp="1"/>
          </p:cNvSpPr>
          <p:nvPr>
            <p:ph sz="half" idx="2"/>
          </p:nvPr>
        </p:nvSpPr>
        <p:spPr>
          <a:xfrm>
            <a:off x="5233199" y="2023668"/>
            <a:ext cx="6538113" cy="4168332"/>
          </a:xfrm>
        </p:spPr>
        <p:txBody>
          <a:body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Physical properties of the water are good predictors of potability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available has a substantial discrepancy between the expected and the measured.</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should be revisited, or more information should be available to clarify the concerns.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Model should not be used </a:t>
            </a:r>
            <a:r>
              <a:rPr lang="en-US">
                <a:latin typeface="Calibri" panose="020F0502020204030204" pitchFamily="34" charset="0"/>
                <a:ea typeface="Calibri" panose="020F0502020204030204" pitchFamily="34" charset="0"/>
                <a:cs typeface="Times New Roman" panose="02020603050405020304" pitchFamily="18" charset="0"/>
              </a:rPr>
              <a:t>as a predictor </a:t>
            </a:r>
            <a:r>
              <a:rPr lang="en-US" dirty="0">
                <a:latin typeface="Calibri" panose="020F0502020204030204" pitchFamily="34" charset="0"/>
                <a:ea typeface="Calibri" panose="020F0502020204030204" pitchFamily="34" charset="0"/>
                <a:cs typeface="Times New Roman" panose="02020603050405020304" pitchFamily="18" charset="0"/>
              </a:rPr>
              <a:t>for water potability due </a:t>
            </a:r>
            <a:r>
              <a:rPr lang="en-US">
                <a:latin typeface="Calibri" panose="020F0502020204030204" pitchFamily="34" charset="0"/>
                <a:ea typeface="Calibri" panose="020F0502020204030204" pitchFamily="34" charset="0"/>
                <a:cs typeface="Times New Roman" panose="02020603050405020304" pitchFamily="18" charset="0"/>
              </a:rPr>
              <a:t>to data </a:t>
            </a:r>
            <a:r>
              <a:rPr lang="en-US" dirty="0">
                <a:latin typeface="Calibri" panose="020F0502020204030204" pitchFamily="34" charset="0"/>
                <a:ea typeface="Calibri" panose="020F0502020204030204" pitchFamily="34" charset="0"/>
                <a:cs typeface="Times New Roman" panose="02020603050405020304" pitchFamily="18" charset="0"/>
              </a:rPr>
              <a:t>quality issues.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Alternative solution: redo all the sampling and measurements or fix the classification in the data.</a:t>
            </a:r>
          </a:p>
        </p:txBody>
      </p:sp>
      <p:sp>
        <p:nvSpPr>
          <p:cNvPr id="26" name="Text Placeholder 25">
            <a:extLst>
              <a:ext uri="{FF2B5EF4-FFF2-40B4-BE49-F238E27FC236}">
                <a16:creationId xmlns:a16="http://schemas.microsoft.com/office/drawing/2014/main" id="{42DCEA40-8BD5-4582-BD7F-72268B9475D5}"/>
              </a:ext>
            </a:extLst>
          </p:cNvPr>
          <p:cNvSpPr>
            <a:spLocks noGrp="1"/>
          </p:cNvSpPr>
          <p:nvPr>
            <p:ph type="body" sz="quarter" idx="13"/>
          </p:nvPr>
        </p:nvSpPr>
        <p:spPr>
          <a:xfrm>
            <a:off x="5233199" y="1516359"/>
            <a:ext cx="6538113" cy="358775"/>
          </a:xfrm>
        </p:spPr>
        <p:txBody>
          <a:bodyPr/>
          <a:lstStyle/>
          <a:p>
            <a:r>
              <a:rPr lang="en-US" dirty="0"/>
              <a:t>Conclusion and alternatives</a:t>
            </a:r>
          </a:p>
        </p:txBody>
      </p:sp>
    </p:spTree>
    <p:extLst>
      <p:ext uri="{BB962C8B-B14F-4D97-AF65-F5344CB8AC3E}">
        <p14:creationId xmlns:p14="http://schemas.microsoft.com/office/powerpoint/2010/main" val="93537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needle in the groove of vinyl record spinning on a turntable with light reflections">
            <a:extLst>
              <a:ext uri="{FF2B5EF4-FFF2-40B4-BE49-F238E27FC236}">
                <a16:creationId xmlns:a16="http://schemas.microsoft.com/office/drawing/2014/main" id="{7772F1A3-155B-4904-A734-9ECE1632BB78}"/>
              </a:ext>
            </a:extLst>
          </p:cNvPr>
          <p:cNvPicPr>
            <a:picLocks noGrp="1" noChangeAspect="1"/>
          </p:cNvPicPr>
          <p:nvPr>
            <p:ph type="pic" sz="quarter" idx="13"/>
          </p:nvPr>
        </p:nvPicPr>
        <p:blipFill>
          <a:blip r:embed="rId3"/>
          <a:srcRect t="11822" b="11822"/>
          <a:stretch/>
        </p:blipFill>
        <p:spPr>
          <a:xfrm>
            <a:off x="144000" y="144000"/>
            <a:ext cx="11905200" cy="606015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pPr algn="ctr"/>
            <a:r>
              <a:rPr lang="pt-BR" dirty="0"/>
              <a:t>Contact:</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p:txBody>
          <a:bodyPr/>
          <a:lstStyle/>
          <a:p>
            <a:fld id="{19B51A1E-902D-48AF-9020-955120F399B6}" type="slidenum">
              <a:rPr lang="en-US" smtClean="0"/>
              <a:pPr/>
              <a:t>9</a:t>
            </a:fld>
            <a:endParaRPr lang="en-US" dirty="0"/>
          </a:p>
        </p:txBody>
      </p:sp>
      <p:pic>
        <p:nvPicPr>
          <p:cNvPr id="7" name="Graphic 6" descr="User" title="Icon - Presenter Name">
            <a:extLst>
              <a:ext uri="{FF2B5EF4-FFF2-40B4-BE49-F238E27FC236}">
                <a16:creationId xmlns:a16="http://schemas.microsoft.com/office/drawing/2014/main" id="{3948D5A3-5EF3-4DA4-913B-925900D9254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23293" y="4212964"/>
            <a:ext cx="180909" cy="180909"/>
          </a:xfrm>
          <a:prstGeom prst="rect">
            <a:avLst/>
          </a:prstGeom>
        </p:spPr>
      </p:pic>
      <p:pic>
        <p:nvPicPr>
          <p:cNvPr id="10" name="Graphic 9" descr="Envelope" title="Icon Presenter Email">
            <a:extLst>
              <a:ext uri="{FF2B5EF4-FFF2-40B4-BE49-F238E27FC236}">
                <a16:creationId xmlns:a16="http://schemas.microsoft.com/office/drawing/2014/main" id="{25CBF7D3-8D7F-4C54-B3AF-555BA980E06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023293" y="5235567"/>
            <a:ext cx="180909" cy="180909"/>
          </a:xfrm>
          <a:prstGeom prst="rect">
            <a:avLst/>
          </a:prstGeom>
        </p:spPr>
      </p:pic>
      <p:pic>
        <p:nvPicPr>
          <p:cNvPr id="11" name="Graphic 10" descr="Link">
            <a:extLst>
              <a:ext uri="{FF2B5EF4-FFF2-40B4-BE49-F238E27FC236}">
                <a16:creationId xmlns:a16="http://schemas.microsoft.com/office/drawing/2014/main" id="{05062C7A-673E-4C5F-B68B-B2BBFA9A6C9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012596" y="4721106"/>
            <a:ext cx="202303" cy="202303"/>
          </a:xfrm>
          <a:prstGeom prst="rect">
            <a:avLst/>
          </a:prstGeom>
        </p:spPr>
      </p:pic>
      <p:sp>
        <p:nvSpPr>
          <p:cNvPr id="12" name="Subtitle 13">
            <a:extLst>
              <a:ext uri="{FF2B5EF4-FFF2-40B4-BE49-F238E27FC236}">
                <a16:creationId xmlns:a16="http://schemas.microsoft.com/office/drawing/2014/main" id="{E3996E04-68A3-4C04-BA26-C01D8AB4725A}"/>
              </a:ext>
            </a:extLst>
          </p:cNvPr>
          <p:cNvSpPr txBox="1">
            <a:spLocks/>
          </p:cNvSpPr>
          <p:nvPr/>
        </p:nvSpPr>
        <p:spPr>
          <a:xfrm>
            <a:off x="6596009" y="4061369"/>
            <a:ext cx="4416587" cy="1421429"/>
          </a:xfrm>
          <a:prstGeom prst="rect">
            <a:avLst/>
          </a:prstGeom>
          <a:solidFill>
            <a:schemeClr val="bg1">
              <a:alpha val="80000"/>
            </a:schemeClr>
          </a:solidFill>
          <a:ln w="3175">
            <a:gradFill>
              <a:gsLst>
                <a:gs pos="0">
                  <a:schemeClr val="bg1">
                    <a:lumMod val="95000"/>
                  </a:schemeClr>
                </a:gs>
                <a:gs pos="100000">
                  <a:schemeClr val="accent1"/>
                </a:gs>
              </a:gsLst>
              <a:lin ang="10800000" scaled="0"/>
            </a:gradFill>
          </a:ln>
        </p:spPr>
        <p:txBody>
          <a:bodyPr vert="horz" lIns="0" tIns="144000" rIns="18000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Marcelo Pereira</a:t>
            </a:r>
          </a:p>
          <a:p>
            <a:r>
              <a:rPr lang="en-US" dirty="0">
                <a:hlinkClick r:id="rId10"/>
              </a:rPr>
              <a:t>https://www.linkedin.com/in/marcelo-alves-pereira/</a:t>
            </a:r>
            <a:endParaRPr lang="en-US" dirty="0"/>
          </a:p>
          <a:p>
            <a:r>
              <a:rPr lang="en-US" dirty="0">
                <a:hlinkClick r:id="rId11"/>
              </a:rPr>
              <a:t>map_fm@yahoo.com</a:t>
            </a:r>
            <a:br>
              <a:rPr lang="en-US" dirty="0"/>
            </a:br>
            <a:endParaRPr lang="en-US" dirty="0"/>
          </a:p>
        </p:txBody>
      </p:sp>
    </p:spTree>
    <p:extLst>
      <p:ext uri="{BB962C8B-B14F-4D97-AF65-F5344CB8AC3E}">
        <p14:creationId xmlns:p14="http://schemas.microsoft.com/office/powerpoint/2010/main" val="1041024363"/>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_Snowscape presentation_AAS_v3" id="{3F58B2BF-7FCB-4030-95D0-6E1293A51CD9}" vid="{53A5683B-83CA-458E-B89B-61DA222BA6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1A72F-8D9B-43C2-9EF9-F1EF7B91BE5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3.xml><?xml version="1.0" encoding="utf-8"?>
<ds:datastoreItem xmlns:ds="http://schemas.openxmlformats.org/officeDocument/2006/customXml" ds:itemID="{F4597FF3-20AC-4CC1-81BE-167C9DD71F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5550</TotalTime>
  <Words>1093</Words>
  <Application>Microsoft Office PowerPoint</Application>
  <PresentationFormat>Widescreen</PresentationFormat>
  <Paragraphs>134</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Rockwell</vt:lpstr>
      <vt:lpstr>Times New Roman</vt:lpstr>
      <vt:lpstr>Office Theme</vt:lpstr>
      <vt:lpstr>Follow the Beat</vt:lpstr>
      <vt:lpstr>Recommendation model</vt:lpstr>
      <vt:lpstr>Exploratory data analysis – extracted data</vt:lpstr>
      <vt:lpstr>Target – potable and non-potable classification</vt:lpstr>
      <vt:lpstr>Modeling – data treatment</vt:lpstr>
      <vt:lpstr>Classifier, sampling, &amp; scaling</vt:lpstr>
      <vt:lpstr>Modeling - results and analysis</vt:lpstr>
      <vt:lpstr>Summary and conclusion</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dc:title>
  <dc:creator>Marcelo Alves Pereira</dc:creator>
  <cp:lastModifiedBy>Marcelo Alves Pereira</cp:lastModifiedBy>
  <cp:revision>10</cp:revision>
  <dcterms:created xsi:type="dcterms:W3CDTF">2021-06-05T16:55:08Z</dcterms:created>
  <dcterms:modified xsi:type="dcterms:W3CDTF">2022-05-21T21:10:01Z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